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5"/>
  </p:notesMasterIdLst>
  <p:handoutMasterIdLst>
    <p:handoutMasterId r:id="rId46"/>
  </p:handoutMasterIdLst>
  <p:sldIdLst>
    <p:sldId id="267" r:id="rId2"/>
    <p:sldId id="308" r:id="rId3"/>
    <p:sldId id="256" r:id="rId4"/>
    <p:sldId id="307" r:id="rId5"/>
    <p:sldId id="280" r:id="rId6"/>
    <p:sldId id="268" r:id="rId7"/>
    <p:sldId id="281" r:id="rId8"/>
    <p:sldId id="282" r:id="rId9"/>
    <p:sldId id="269" r:id="rId10"/>
    <p:sldId id="270" r:id="rId11"/>
    <p:sldId id="271" r:id="rId12"/>
    <p:sldId id="272" r:id="rId13"/>
    <p:sldId id="275" r:id="rId14"/>
    <p:sldId id="273" r:id="rId15"/>
    <p:sldId id="305" r:id="rId16"/>
    <p:sldId id="274" r:id="rId17"/>
    <p:sldId id="276" r:id="rId18"/>
    <p:sldId id="277" r:id="rId19"/>
    <p:sldId id="279" r:id="rId20"/>
    <p:sldId id="286" r:id="rId21"/>
    <p:sldId id="287" r:id="rId22"/>
    <p:sldId id="285" r:id="rId23"/>
    <p:sldId id="298" r:id="rId24"/>
    <p:sldId id="290" r:id="rId25"/>
    <p:sldId id="299" r:id="rId26"/>
    <p:sldId id="300" r:id="rId27"/>
    <p:sldId id="302" r:id="rId28"/>
    <p:sldId id="278" r:id="rId29"/>
    <p:sldId id="303" r:id="rId30"/>
    <p:sldId id="289" r:id="rId31"/>
    <p:sldId id="291" r:id="rId32"/>
    <p:sldId id="284" r:id="rId33"/>
    <p:sldId id="288" r:id="rId34"/>
    <p:sldId id="292" r:id="rId35"/>
    <p:sldId id="293" r:id="rId36"/>
    <p:sldId id="294" r:id="rId37"/>
    <p:sldId id="295" r:id="rId38"/>
    <p:sldId id="296" r:id="rId39"/>
    <p:sldId id="297" r:id="rId40"/>
    <p:sldId id="301" r:id="rId41"/>
    <p:sldId id="304" r:id="rId42"/>
    <p:sldId id="266" r:id="rId43"/>
    <p:sldId id="265"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80" d="100"/>
          <a:sy n="80" d="100"/>
        </p:scale>
        <p:origin x="-1668" y="-240"/>
      </p:cViewPr>
      <p:guideLst>
        <p:guide orient="horz" pos="2160"/>
        <p:guide pos="115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A14C88-720C-BF49-A3D2-162B0D22B380}" type="datetimeFigureOut">
              <a:rPr lang="en-US" smtClean="0"/>
              <a:t>3/31/2011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03A100-CB45-8A42-83CC-3C0D54D79D31}" type="slidenum">
              <a:rPr lang="en-US" smtClean="0"/>
              <a:t>‹#›</a:t>
            </a:fld>
            <a:endParaRPr lang="en-US"/>
          </a:p>
        </p:txBody>
      </p:sp>
    </p:spTree>
    <p:extLst>
      <p:ext uri="{BB962C8B-B14F-4D97-AF65-F5344CB8AC3E}">
        <p14:creationId xmlns:p14="http://schemas.microsoft.com/office/powerpoint/2010/main" val="3094955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0BE257-6014-EF46-ADB6-10454E2E2B2A}" type="datetimeFigureOut">
              <a:rPr lang="en-US" smtClean="0"/>
              <a:t>3/31/2011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7CE742-27CE-5749-B8EE-99D6049ED018}" type="slidenum">
              <a:rPr lang="en-US" smtClean="0"/>
              <a:t>‹#›</a:t>
            </a:fld>
            <a:endParaRPr lang="en-US"/>
          </a:p>
        </p:txBody>
      </p:sp>
    </p:spTree>
    <p:extLst>
      <p:ext uri="{BB962C8B-B14F-4D97-AF65-F5344CB8AC3E}">
        <p14:creationId xmlns:p14="http://schemas.microsoft.com/office/powerpoint/2010/main" val="320429614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solidFill>
                  <a:prstClr val="black"/>
                </a:solidFill>
              </a:rPr>
              <a:pPr/>
              <a:t>23</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solidFill>
                  <a:prstClr val="black"/>
                </a:solidFill>
              </a:rPr>
              <a:pPr/>
              <a:t>25</a:t>
            </a:fld>
            <a:endParaRPr 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solidFill>
                  <a:prstClr val="black"/>
                </a:solidFill>
              </a:rPr>
              <a:pPr/>
              <a:t>26</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solidFill>
                  <a:prstClr val="black"/>
                </a:solidFill>
              </a:rPr>
              <a:pPr/>
              <a:t>39</a:t>
            </a:fld>
            <a:endParaRPr 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solidFill>
                  <a:prstClr val="black"/>
                </a:solidFill>
              </a:rPr>
              <a:pPr/>
              <a:t>40</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3/31/2011 7:16 AM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11</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21508" name="Slide Number Placeholder 3"/>
          <p:cNvSpPr>
            <a:spLocks noGrp="1"/>
          </p:cNvSpPr>
          <p:nvPr>
            <p:ph type="sldNum" sz="quarter" idx="5"/>
          </p:nvPr>
        </p:nvSpPr>
        <p:spPr/>
        <p:txBody>
          <a:bodyPr/>
          <a:lstStyle/>
          <a:p>
            <a:pPr>
              <a:defRPr/>
            </a:pPr>
            <a:fld id="{862B414D-134C-488B-AF5B-9C09AF316BE3}" type="slidenum">
              <a:rPr lang="en-US">
                <a:solidFill>
                  <a:prstClr val="black"/>
                </a:solidFill>
              </a:rPr>
              <a:pPr>
                <a:defRPr/>
              </a:pPr>
              <a:t>12</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562EAA-E909-4318-AAAE-D75056CF6C04}"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4"/>
          <p:cNvSpPr>
            <a:spLocks noGrp="1" noChangeArrowheads="1"/>
          </p:cNvSpPr>
          <p:nvPr>
            <p:ph type="sldNum" sz="quarter" idx="5"/>
          </p:nvPr>
        </p:nvSpPr>
        <p:spPr>
          <a:noFill/>
          <a:ln>
            <a:headEnd/>
            <a:tailEnd/>
          </a:ln>
        </p:spPr>
        <p:txBody>
          <a:bodyPr/>
          <a:lstStyle/>
          <a:p>
            <a:fld id="{D4A162F8-8668-154F-90AE-3A700B3D604D}" type="slidenum">
              <a:rPr lang="en-US">
                <a:latin typeface="Segoe Light" pitchFamily="26" charset="0"/>
              </a:rPr>
              <a:pPr/>
              <a:t>17</a:t>
            </a:fld>
            <a:endParaRPr lang="en-US">
              <a:latin typeface="Segoe Light" pitchFamily="26" charset="0"/>
            </a:endParaRPr>
          </a:p>
        </p:txBody>
      </p:sp>
      <p:sp>
        <p:nvSpPr>
          <p:cNvPr id="21507" name="Rectangle 129025"/>
          <p:cNvSpPr>
            <a:spLocks noGrp="1" noRot="1" noChangeAspect="1" noChangeArrowheads="1" noTextEdit="1"/>
          </p:cNvSpPr>
          <p:nvPr>
            <p:ph type="sldImg"/>
          </p:nvPr>
        </p:nvSpPr>
        <p:spPr>
          <a:noFill/>
          <a:ln cap="flat">
            <a:headEnd type="none" w="med" len="med"/>
            <a:tailEnd type="none" w="med" len="med"/>
          </a:ln>
        </p:spPr>
      </p:sp>
      <p:sp>
        <p:nvSpPr>
          <p:cNvPr id="21508" name="Rectangle 129026"/>
          <p:cNvSpPr>
            <a:spLocks noGrp="1" noChangeArrowheads="1"/>
          </p:cNvSpPr>
          <p:nvPr>
            <p:ph type="body" idx="1"/>
          </p:nvPr>
        </p:nvSpPr>
        <p:spPr>
          <a:noFill/>
          <a:ln/>
        </p:spPr>
        <p:txBody>
          <a:bodyPr/>
          <a:lstStyle/>
          <a:p>
            <a:pPr eaLnBrk="1" hangingPunct="1"/>
            <a:endParaRPr lang="en-US" dirty="0">
              <a:latin typeface="Segoe Light" pitchFamily="26" charset="0"/>
              <a:ea typeface="ＭＳ Ｐゴシック" pitchFamily="26" charset="-128"/>
              <a:cs typeface="ＭＳ Ｐゴシック" pitchFamily="26"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A6CC99-392F-42AE-9108-544030C016DB}" type="datetime1">
              <a:rPr lang="en-US" smtClean="0"/>
              <a:t>3/31/2011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41D75-E2EA-B04A-86CA-13F46B7A7152}" type="slidenum">
              <a:rPr lang="en-US" smtClean="0"/>
              <a:t>‹#›</a:t>
            </a:fld>
            <a:endParaRPr lang="en-US"/>
          </a:p>
        </p:txBody>
      </p:sp>
      <p:pic>
        <p:nvPicPr>
          <p:cNvPr id="11" name="Picture 10" descr="ms-master-slid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396" y="0"/>
            <a:ext cx="9416984" cy="6904470"/>
          </a:xfrm>
          <a:prstGeom prst="rect">
            <a:avLst/>
          </a:prstGeom>
        </p:spPr>
      </p:pic>
    </p:spTree>
    <p:extLst>
      <p:ext uri="{BB962C8B-B14F-4D97-AF65-F5344CB8AC3E}">
        <p14:creationId xmlns:p14="http://schemas.microsoft.com/office/powerpoint/2010/main" val="4001070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022E9C-B6DF-4BC9-8920-B5CB8592FE91}" type="datetime1">
              <a:rPr lang="en-US" smtClean="0"/>
              <a:t>3/31/2011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2141D75-E2EA-B04A-86CA-13F46B7A7152}" type="slidenum">
              <a:rPr lang="en-US" smtClean="0"/>
              <a:pPr/>
              <a:t>‹#›</a:t>
            </a:fld>
            <a:endParaRPr lang="en-US"/>
          </a:p>
        </p:txBody>
      </p:sp>
      <p:sp>
        <p:nvSpPr>
          <p:cNvPr id="7" name="Title 1"/>
          <p:cNvSpPr>
            <a:spLocks noGrp="1"/>
          </p:cNvSpPr>
          <p:nvPr>
            <p:ph type="title"/>
          </p:nvPr>
        </p:nvSpPr>
        <p:spPr>
          <a:xfrm>
            <a:off x="1828800" y="50363"/>
            <a:ext cx="6849374" cy="1143000"/>
          </a:xfrm>
        </p:spPr>
        <p:txBody>
          <a:bodyP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59526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F75D79-4E5E-4E55-9A1C-4FDDFD163080}" type="datetime1">
              <a:rPr lang="en-US" smtClean="0"/>
              <a:t>3/31/2011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41D75-E2EA-B04A-86CA-13F46B7A7152}" type="slidenum">
              <a:rPr lang="en-US" smtClean="0"/>
              <a:t>‹#›</a:t>
            </a:fld>
            <a:endParaRPr lang="en-US"/>
          </a:p>
        </p:txBody>
      </p:sp>
    </p:spTree>
    <p:extLst>
      <p:ext uri="{BB962C8B-B14F-4D97-AF65-F5344CB8AC3E}">
        <p14:creationId xmlns:p14="http://schemas.microsoft.com/office/powerpoint/2010/main" val="830819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447800"/>
            <a:ext cx="8363938" cy="200054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75521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1800"/>
            </a:lvl1pPr>
            <a:lvl2pPr>
              <a:defRPr sz="16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5AEC7E9-F24F-479A-BC3A-A604C594902A}" type="datetime1">
              <a:rPr lang="en-US" smtClean="0"/>
              <a:t>3/31/2011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2141D75-E2EA-B04A-86CA-13F46B7A7152}" type="slidenum">
              <a:rPr lang="en-US" smtClean="0"/>
              <a:pPr/>
              <a:t>‹#›</a:t>
            </a:fld>
            <a:endParaRPr lang="en-US"/>
          </a:p>
        </p:txBody>
      </p:sp>
      <p:sp>
        <p:nvSpPr>
          <p:cNvPr id="7" name="Title 1"/>
          <p:cNvSpPr>
            <a:spLocks noGrp="1"/>
          </p:cNvSpPr>
          <p:nvPr>
            <p:ph type="title"/>
          </p:nvPr>
        </p:nvSpPr>
        <p:spPr>
          <a:xfrm>
            <a:off x="1828800" y="50363"/>
            <a:ext cx="6849374" cy="1143000"/>
          </a:xfrm>
        </p:spPr>
        <p:txBody>
          <a:bodyP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12673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375DCAB-04D1-4D5D-A4EA-8AE985E7B54A}" type="datetime1">
              <a:rPr lang="en-US" smtClean="0"/>
              <a:t>3/31/2011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2141D75-E2EA-B04A-86CA-13F46B7A7152}" type="slidenum">
              <a:rPr lang="en-US" smtClean="0"/>
              <a:pPr/>
              <a:t>‹#›</a:t>
            </a:fld>
            <a:endParaRPr lang="en-US"/>
          </a:p>
        </p:txBody>
      </p:sp>
    </p:spTree>
    <p:extLst>
      <p:ext uri="{BB962C8B-B14F-4D97-AF65-F5344CB8AC3E}">
        <p14:creationId xmlns:p14="http://schemas.microsoft.com/office/powerpoint/2010/main" val="69226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0" y="50363"/>
            <a:ext cx="6849374" cy="1143000"/>
          </a:xfrm>
        </p:spPr>
        <p:txBody>
          <a:bodyPr/>
          <a:lstStyle>
            <a:lvl1pPr algn="ct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B7C25D-E4A7-42D7-BD9C-56AF12AE375C}" type="datetime1">
              <a:rPr lang="en-US" smtClean="0"/>
              <a:t>3/31/2011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B2141D75-E2EA-B04A-86CA-13F46B7A7152}" type="slidenum">
              <a:rPr lang="en-US" smtClean="0"/>
              <a:pPr/>
              <a:t>‹#›</a:t>
            </a:fld>
            <a:endParaRPr lang="en-US"/>
          </a:p>
        </p:txBody>
      </p:sp>
    </p:spTree>
    <p:extLst>
      <p:ext uri="{BB962C8B-B14F-4D97-AF65-F5344CB8AC3E}">
        <p14:creationId xmlns:p14="http://schemas.microsoft.com/office/powerpoint/2010/main" val="541152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F18A8A-B540-4EFD-938F-6251F4D0DFB2}" type="datetime1">
              <a:rPr lang="en-US" smtClean="0"/>
              <a:t>3/31/2011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B2141D75-E2EA-B04A-86CA-13F46B7A7152}" type="slidenum">
              <a:rPr lang="en-US" smtClean="0"/>
              <a:pPr/>
              <a:t>‹#›</a:t>
            </a:fld>
            <a:endParaRPr lang="en-US"/>
          </a:p>
        </p:txBody>
      </p:sp>
      <p:sp>
        <p:nvSpPr>
          <p:cNvPr id="10" name="Title 1"/>
          <p:cNvSpPr>
            <a:spLocks noGrp="1"/>
          </p:cNvSpPr>
          <p:nvPr>
            <p:ph type="title"/>
          </p:nvPr>
        </p:nvSpPr>
        <p:spPr>
          <a:xfrm>
            <a:off x="1828800" y="50363"/>
            <a:ext cx="6849374" cy="1143000"/>
          </a:xfrm>
        </p:spPr>
        <p:txBody>
          <a:bodyP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7861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4CCCEB-78B0-4F42-A67A-2220528E8CCA}" type="datetime1">
              <a:rPr lang="en-US" smtClean="0"/>
              <a:t>3/31/2011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2141D75-E2EA-B04A-86CA-13F46B7A7152}" type="slidenum">
              <a:rPr lang="en-US" smtClean="0"/>
              <a:pPr/>
              <a:t>‹#›</a:t>
            </a:fld>
            <a:endParaRPr lang="en-US"/>
          </a:p>
        </p:txBody>
      </p:sp>
    </p:spTree>
    <p:extLst>
      <p:ext uri="{BB962C8B-B14F-4D97-AF65-F5344CB8AC3E}">
        <p14:creationId xmlns:p14="http://schemas.microsoft.com/office/powerpoint/2010/main" val="544261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C7F0A-A9D4-478A-BA08-BBBF6B846359}" type="datetime1">
              <a:rPr lang="en-US" smtClean="0"/>
              <a:t>3/31/2011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B2141D75-E2EA-B04A-86CA-13F46B7A7152}" type="slidenum">
              <a:rPr lang="en-US" smtClean="0"/>
              <a:pPr/>
              <a:t>‹#›</a:t>
            </a:fld>
            <a:endParaRPr lang="en-US"/>
          </a:p>
        </p:txBody>
      </p:sp>
      <p:sp>
        <p:nvSpPr>
          <p:cNvPr id="5" name="Title 1"/>
          <p:cNvSpPr>
            <a:spLocks noGrp="1"/>
          </p:cNvSpPr>
          <p:nvPr>
            <p:ph type="title"/>
          </p:nvPr>
        </p:nvSpPr>
        <p:spPr>
          <a:xfrm>
            <a:off x="1828800" y="50363"/>
            <a:ext cx="6849374" cy="1143000"/>
          </a:xfrm>
        </p:spPr>
        <p:txBody>
          <a:bodyP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04174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419691"/>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419691"/>
            <a:ext cx="5111750" cy="57064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581744"/>
            <a:ext cx="3008313" cy="45444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1AF41B-4698-483D-B347-6D16F67CC9E4}" type="datetime1">
              <a:rPr lang="en-US" smtClean="0"/>
              <a:t>3/31/2011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B2141D75-E2EA-B04A-86CA-13F46B7A7152}" type="slidenum">
              <a:rPr lang="en-US" smtClean="0"/>
              <a:pPr/>
              <a:t>‹#›</a:t>
            </a:fld>
            <a:endParaRPr lang="en-US"/>
          </a:p>
        </p:txBody>
      </p:sp>
    </p:spTree>
    <p:extLst>
      <p:ext uri="{BB962C8B-B14F-4D97-AF65-F5344CB8AC3E}">
        <p14:creationId xmlns:p14="http://schemas.microsoft.com/office/powerpoint/2010/main" val="411690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B7C553-97FC-4CF1-AAA5-0ADD33E1C615}" type="datetime1">
              <a:rPr lang="en-US" smtClean="0"/>
              <a:t>3/31/2011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B2141D75-E2EA-B04A-86CA-13F46B7A7152}" type="slidenum">
              <a:rPr lang="en-US" smtClean="0"/>
              <a:pPr/>
              <a:t>‹#›</a:t>
            </a:fld>
            <a:endParaRPr lang="en-US"/>
          </a:p>
        </p:txBody>
      </p:sp>
    </p:spTree>
    <p:extLst>
      <p:ext uri="{BB962C8B-B14F-4D97-AF65-F5344CB8AC3E}">
        <p14:creationId xmlns:p14="http://schemas.microsoft.com/office/powerpoint/2010/main" val="4083020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129FA-7C21-4F76-A221-32931E824896}" type="datetime1">
              <a:rPr lang="en-US" smtClean="0"/>
              <a:t>3/31/2011</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41D75-E2EA-B04A-86CA-13F46B7A7152}" type="slidenum">
              <a:rPr lang="en-US" smtClean="0"/>
              <a:t>‹#›</a:t>
            </a:fld>
            <a:endParaRPr lang="en-US"/>
          </a:p>
        </p:txBody>
      </p:sp>
      <p:pic>
        <p:nvPicPr>
          <p:cNvPr id="9" name="Picture 8" descr="slayt.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23908" y="0"/>
            <a:ext cx="9298884" cy="6904469"/>
          </a:xfrm>
          <a:prstGeom prst="rect">
            <a:avLst/>
          </a:prstGeom>
        </p:spPr>
      </p:pic>
    </p:spTree>
    <p:extLst>
      <p:ext uri="{BB962C8B-B14F-4D97-AF65-F5344CB8AC3E}">
        <p14:creationId xmlns:p14="http://schemas.microsoft.com/office/powerpoint/2010/main" val="3526445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3.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3.png"/><Relationship Id="rId7"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9.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2.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8.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bel.png"/>
          <p:cNvPicPr>
            <a:picLocks noChangeAspect="1"/>
          </p:cNvPicPr>
          <p:nvPr/>
        </p:nvPicPr>
        <p:blipFill>
          <a:blip r:embed="rId3" cstate="print"/>
          <a:stretch>
            <a:fillRect/>
          </a:stretch>
        </p:blipFill>
        <p:spPr>
          <a:xfrm>
            <a:off x="457200" y="2445333"/>
            <a:ext cx="8229600" cy="1821867"/>
          </a:xfrm>
          <a:prstGeom prst="rect">
            <a:avLst/>
          </a:prstGeom>
        </p:spPr>
      </p:pic>
    </p:spTree>
    <p:extLst>
      <p:ext uri="{BB962C8B-B14F-4D97-AF65-F5344CB8AC3E}">
        <p14:creationId xmlns:p14="http://schemas.microsoft.com/office/powerpoint/2010/main" val="1874309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28278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fer\transfer\msmuga\Cleared Content\LoRes RGB Jpegs\SmartDJ_2_LadyGaga.jpg"/>
          <p:cNvPicPr>
            <a:picLocks noChangeAspect="1" noChangeArrowheads="1"/>
          </p:cNvPicPr>
          <p:nvPr/>
        </p:nvPicPr>
        <p:blipFill>
          <a:blip r:embed="rId3" cstate="print"/>
          <a:srcRect/>
          <a:stretch>
            <a:fillRect/>
          </a:stretch>
        </p:blipFill>
        <p:spPr bwMode="auto">
          <a:xfrm>
            <a:off x="1371600" y="1171943"/>
            <a:ext cx="4602763" cy="3095258"/>
          </a:xfrm>
          <a:prstGeom prst="rect">
            <a:avLst/>
          </a:prstGeom>
          <a:noFill/>
        </p:spPr>
      </p:pic>
      <p:pic>
        <p:nvPicPr>
          <p:cNvPr id="1028" name="Picture 4" descr="\\transfer\transfer\msmuga\Cleared Content\LoRes RGB Jpegs\Artist__YYY_A.jpg"/>
          <p:cNvPicPr>
            <a:picLocks noChangeAspect="1" noChangeArrowheads="1"/>
          </p:cNvPicPr>
          <p:nvPr/>
        </p:nvPicPr>
        <p:blipFill>
          <a:blip r:embed="rId4" cstate="print"/>
          <a:srcRect/>
          <a:stretch>
            <a:fillRect/>
          </a:stretch>
        </p:blipFill>
        <p:spPr bwMode="auto">
          <a:xfrm>
            <a:off x="3810001" y="838200"/>
            <a:ext cx="4114800" cy="2767113"/>
          </a:xfrm>
          <a:prstGeom prst="rect">
            <a:avLst/>
          </a:prstGeom>
          <a:noFill/>
        </p:spPr>
      </p:pic>
      <p:pic>
        <p:nvPicPr>
          <p:cNvPr id="1027" name="Picture 3" descr="\\transfer\transfer\msmuga\Cleared Content\LoRes RGB Jpegs\Marketplace_Music_A.jpg"/>
          <p:cNvPicPr>
            <a:picLocks noChangeAspect="1" noChangeArrowheads="1"/>
          </p:cNvPicPr>
          <p:nvPr/>
        </p:nvPicPr>
        <p:blipFill>
          <a:blip r:embed="rId5" cstate="print"/>
          <a:srcRect/>
          <a:stretch>
            <a:fillRect/>
          </a:stretch>
        </p:blipFill>
        <p:spPr bwMode="auto">
          <a:xfrm>
            <a:off x="2209800" y="2819401"/>
            <a:ext cx="4192552" cy="2819400"/>
          </a:xfrm>
          <a:prstGeom prst="rect">
            <a:avLst/>
          </a:prstGeom>
          <a:noFill/>
        </p:spPr>
      </p:pic>
    </p:spTree>
    <p:extLst>
      <p:ext uri="{BB962C8B-B14F-4D97-AF65-F5344CB8AC3E}">
        <p14:creationId xmlns:p14="http://schemas.microsoft.com/office/powerpoint/2010/main" val="260366724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446213" y="1373344"/>
            <a:ext cx="12188825" cy="4386180"/>
          </a:xfrm>
          <a:prstGeom prst="rect">
            <a:avLst/>
          </a:prstGeom>
          <a:solidFill>
            <a:schemeClr val="tx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Light" pitchFamily="34" charset="0"/>
            </a:endParaRPr>
          </a:p>
        </p:txBody>
      </p:sp>
      <p:pic>
        <p:nvPicPr>
          <p:cNvPr id="2052" name="Picture 4" descr="\\transfer\transfer\msmuga\Cleared Content\JPG WEB READY\families\Platinum_6_3_PR.jpg"/>
          <p:cNvPicPr>
            <a:picLocks noChangeAspect="1" noChangeArrowheads="1"/>
          </p:cNvPicPr>
          <p:nvPr/>
        </p:nvPicPr>
        <p:blipFill>
          <a:blip r:embed="rId3" cstate="print"/>
          <a:srcRect l="18333" t="26667" r="17778" b="25833"/>
          <a:stretch>
            <a:fillRect/>
          </a:stretch>
        </p:blipFill>
        <p:spPr bwMode="auto">
          <a:xfrm>
            <a:off x="838200" y="1692225"/>
            <a:ext cx="7620000" cy="377686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5699311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sz="6000" dirty="0" smtClean="0">
                <a:solidFill>
                  <a:schemeClr val="bg1"/>
                </a:solidFill>
              </a:rPr>
              <a:t>First design, then code!</a:t>
            </a:r>
            <a:endParaRPr lang="tr-TR" sz="6000" dirty="0">
              <a:solidFill>
                <a:schemeClr val="bg1"/>
              </a:solidFill>
            </a:endParaRPr>
          </a:p>
        </p:txBody>
      </p:sp>
      <p:sp>
        <p:nvSpPr>
          <p:cNvPr id="3" name="Subtitle 2"/>
          <p:cNvSpPr>
            <a:spLocks noGrp="1"/>
          </p:cNvSpPr>
          <p:nvPr>
            <p:ph type="subTitle" idx="1"/>
          </p:nvPr>
        </p:nvSpPr>
        <p:spPr/>
        <p:txBody>
          <a:bodyPr/>
          <a:lstStyle/>
          <a:p>
            <a:r>
              <a:rPr lang="tr-TR" dirty="0" smtClean="0">
                <a:solidFill>
                  <a:schemeClr val="bg1"/>
                </a:solidFill>
              </a:rPr>
              <a:t>Sketch it!</a:t>
            </a:r>
            <a:endParaRPr lang="tr-TR" dirty="0">
              <a:solidFill>
                <a:schemeClr val="bg1"/>
              </a:solidFill>
            </a:endParaRPr>
          </a:p>
        </p:txBody>
      </p:sp>
    </p:spTree>
    <p:extLst>
      <p:ext uri="{BB962C8B-B14F-4D97-AF65-F5344CB8AC3E}">
        <p14:creationId xmlns:p14="http://schemas.microsoft.com/office/powerpoint/2010/main" val="3354856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840175"/>
            <a:ext cx="7772400" cy="1371600"/>
          </a:xfrm>
        </p:spPr>
        <p:txBody>
          <a:bodyPr anchor="t">
            <a:normAutofit/>
          </a:bodyPr>
          <a:lstStyle/>
          <a:p>
            <a:pPr algn="r"/>
            <a:r>
              <a:rPr lang="tr-TR" sz="4000" dirty="0" smtClean="0">
                <a:solidFill>
                  <a:schemeClr val="bg1"/>
                </a:solidFill>
                <a:latin typeface="Segoe Light"/>
                <a:cs typeface="Segoe Light"/>
              </a:rPr>
              <a:t>Find your persona!</a:t>
            </a:r>
            <a:endParaRPr lang="en-US" sz="4000" dirty="0">
              <a:solidFill>
                <a:schemeClr val="bg1"/>
              </a:solidFill>
              <a:latin typeface="Segoe Light"/>
              <a:cs typeface="Segoe Light"/>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9599" y="3975271"/>
            <a:ext cx="3272062" cy="1643346"/>
          </a:xfrm>
          <a:prstGeom prst="rect">
            <a:avLst/>
          </a:prstGeom>
          <a:noFill/>
          <a:ln w="9525">
            <a:noFill/>
            <a:miter lim="800000"/>
            <a:headEnd/>
            <a:tailEnd/>
          </a:ln>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9600" y="1824848"/>
            <a:ext cx="3276939" cy="1648222"/>
          </a:xfrm>
          <a:prstGeom prst="rect">
            <a:avLst/>
          </a:prstGeom>
          <a:noFill/>
          <a:ln w="9525">
            <a:noFill/>
            <a:miter lim="800000"/>
            <a:headEnd/>
            <a:tailEnd/>
          </a:ln>
        </p:spPr>
      </p:pic>
      <p:sp>
        <p:nvSpPr>
          <p:cNvPr id="7" name="TextBox 6"/>
          <p:cNvSpPr txBox="1"/>
          <p:nvPr/>
        </p:nvSpPr>
        <p:spPr>
          <a:xfrm>
            <a:off x="4267199" y="1748650"/>
            <a:ext cx="7315200" cy="1828802"/>
          </a:xfrm>
          <a:prstGeom prst="rect">
            <a:avLst/>
          </a:prstGeom>
          <a:noFill/>
        </p:spPr>
        <p:txBody>
          <a:bodyPr wrap="square" lIns="0" tIns="0" rIns="0" bIns="0" rtlCol="0">
            <a:noAutofit/>
          </a:bodyPr>
          <a:lstStyle/>
          <a:p>
            <a:r>
              <a:rPr lang="en-US" sz="2400" dirty="0" smtClean="0">
                <a:solidFill>
                  <a:schemeClr val="bg1"/>
                </a:solidFill>
                <a:latin typeface="Segoe Light"/>
              </a:rPr>
              <a:t>Anna</a:t>
            </a:r>
          </a:p>
          <a:p>
            <a:r>
              <a:rPr lang="en-US" dirty="0" smtClean="0">
                <a:solidFill>
                  <a:schemeClr val="bg1"/>
                </a:solidFill>
                <a:latin typeface="Segoe Light"/>
              </a:rPr>
              <a:t>Part time PR professional and busy mom</a:t>
            </a:r>
          </a:p>
          <a:p>
            <a:endParaRPr lang="en-US" dirty="0">
              <a:solidFill>
                <a:schemeClr val="bg1"/>
              </a:solidFill>
              <a:latin typeface="Segoe Light"/>
            </a:endParaRPr>
          </a:p>
          <a:p>
            <a:r>
              <a:rPr lang="en-US" dirty="0" smtClean="0">
                <a:solidFill>
                  <a:schemeClr val="bg1"/>
                </a:solidFill>
                <a:latin typeface="Segoe Light"/>
              </a:rPr>
              <a:t>“My life is a balancing act between work,</a:t>
            </a:r>
          </a:p>
          <a:p>
            <a:r>
              <a:rPr lang="en-US" dirty="0" smtClean="0">
                <a:solidFill>
                  <a:schemeClr val="bg1"/>
                </a:solidFill>
                <a:latin typeface="Segoe Light"/>
              </a:rPr>
              <a:t>family, friends, and my own personal needs.”</a:t>
            </a:r>
          </a:p>
        </p:txBody>
      </p:sp>
      <p:sp>
        <p:nvSpPr>
          <p:cNvPr id="8" name="TextBox 7"/>
          <p:cNvSpPr txBox="1"/>
          <p:nvPr/>
        </p:nvSpPr>
        <p:spPr>
          <a:xfrm>
            <a:off x="4248149" y="3899073"/>
            <a:ext cx="7315200" cy="1828802"/>
          </a:xfrm>
          <a:prstGeom prst="rect">
            <a:avLst/>
          </a:prstGeom>
          <a:noFill/>
        </p:spPr>
        <p:txBody>
          <a:bodyPr wrap="square" lIns="0" tIns="0" rIns="0" bIns="0" rtlCol="0">
            <a:noAutofit/>
          </a:bodyPr>
          <a:lstStyle/>
          <a:p>
            <a:r>
              <a:rPr lang="en-US" sz="2400" dirty="0" smtClean="0">
                <a:solidFill>
                  <a:schemeClr val="bg1"/>
                </a:solidFill>
                <a:latin typeface="Segoe Light"/>
              </a:rPr>
              <a:t>Miles</a:t>
            </a:r>
          </a:p>
          <a:p>
            <a:r>
              <a:rPr lang="en-US" dirty="0" smtClean="0">
                <a:solidFill>
                  <a:schemeClr val="bg1"/>
                </a:solidFill>
                <a:latin typeface="Segoe Light"/>
              </a:rPr>
              <a:t>Growing his own architectural biz</a:t>
            </a:r>
          </a:p>
          <a:p>
            <a:endParaRPr lang="en-US" dirty="0">
              <a:solidFill>
                <a:schemeClr val="bg1"/>
              </a:solidFill>
              <a:latin typeface="Segoe Light"/>
            </a:endParaRPr>
          </a:p>
          <a:p>
            <a:r>
              <a:rPr lang="en-US" dirty="0" smtClean="0">
                <a:solidFill>
                  <a:schemeClr val="bg1"/>
                </a:solidFill>
                <a:latin typeface="Segoe Light"/>
              </a:rPr>
              <a:t>“I love running my life real-time so I can take</a:t>
            </a:r>
          </a:p>
          <a:p>
            <a:r>
              <a:rPr lang="en-US" dirty="0" smtClean="0">
                <a:solidFill>
                  <a:schemeClr val="bg1"/>
                </a:solidFill>
                <a:latin typeface="Segoe Light"/>
              </a:rPr>
              <a:t>advantage of whatever is inspiring me…whether</a:t>
            </a:r>
          </a:p>
          <a:p>
            <a:r>
              <a:rPr lang="en-US" dirty="0" smtClean="0">
                <a:solidFill>
                  <a:schemeClr val="bg1"/>
                </a:solidFill>
                <a:latin typeface="Segoe Light"/>
              </a:rPr>
              <a:t>it’s a new project, a pick up game or a stolen</a:t>
            </a:r>
          </a:p>
          <a:p>
            <a:r>
              <a:rPr lang="en-US" dirty="0" smtClean="0">
                <a:solidFill>
                  <a:schemeClr val="bg1"/>
                </a:solidFill>
                <a:latin typeface="Segoe Light"/>
              </a:rPr>
              <a:t>moment with Anna.”</a:t>
            </a:r>
          </a:p>
        </p:txBody>
      </p:sp>
    </p:spTree>
    <p:extLst>
      <p:ext uri="{BB962C8B-B14F-4D97-AF65-F5344CB8AC3E}">
        <p14:creationId xmlns:p14="http://schemas.microsoft.com/office/powerpoint/2010/main" val="23910525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6270" y="-261257"/>
            <a:ext cx="10925299" cy="729144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 name="Title 1"/>
          <p:cNvSpPr>
            <a:spLocks noGrp="1"/>
          </p:cNvSpPr>
          <p:nvPr>
            <p:ph type="ctrTitle"/>
          </p:nvPr>
        </p:nvSpPr>
        <p:spPr/>
        <p:txBody>
          <a:bodyPr/>
          <a:lstStyle/>
          <a:p>
            <a:endParaRPr lang="tr-TR"/>
          </a:p>
        </p:txBody>
      </p:sp>
      <p:sp>
        <p:nvSpPr>
          <p:cNvPr id="3" name="Subtitle 2"/>
          <p:cNvSpPr>
            <a:spLocks noGrp="1"/>
          </p:cNvSpPr>
          <p:nvPr>
            <p:ph type="subTitle" idx="1"/>
          </p:nvPr>
        </p:nvSpPr>
        <p:spPr/>
        <p:txBody>
          <a:bodyPr/>
          <a:lstStyle/>
          <a:p>
            <a:endParaRPr lang="tr-TR"/>
          </a:p>
        </p:txBody>
      </p:sp>
      <p:pic>
        <p:nvPicPr>
          <p:cNvPr id="4" name="2394_meet-anna-new-windows-phone-7-series-ad-from-mix10.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0630" y="785836"/>
            <a:ext cx="9440625" cy="5306206"/>
          </a:xfrm>
          <a:prstGeom prst="rect">
            <a:avLst/>
          </a:prstGeom>
        </p:spPr>
      </p:pic>
    </p:spTree>
    <p:extLst>
      <p:ext uri="{BB962C8B-B14F-4D97-AF65-F5344CB8AC3E}">
        <p14:creationId xmlns:p14="http://schemas.microsoft.com/office/powerpoint/2010/main" val="259616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3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457200" y="685800"/>
            <a:ext cx="7772400" cy="1371600"/>
          </a:xfrm>
        </p:spPr>
        <p:txBody>
          <a:bodyPr anchor="t">
            <a:normAutofit/>
          </a:bodyPr>
          <a:lstStyle/>
          <a:p>
            <a:pPr algn="r"/>
            <a:r>
              <a:rPr lang="en-US" sz="4000" dirty="0" smtClean="0">
                <a:solidFill>
                  <a:schemeClr val="bg1"/>
                </a:solidFill>
                <a:latin typeface="Segoe Light"/>
                <a:cs typeface="Segoe Light"/>
              </a:rPr>
              <a:t>Weather</a:t>
            </a:r>
            <a:endParaRPr lang="en-US" sz="4000" dirty="0">
              <a:solidFill>
                <a:schemeClr val="bg1"/>
              </a:solidFill>
              <a:latin typeface="Segoe Light"/>
              <a:cs typeface="Segoe Light"/>
            </a:endParaRPr>
          </a:p>
        </p:txBody>
      </p:sp>
      <p:pic>
        <p:nvPicPr>
          <p:cNvPr id="6" name="Picture 5"/>
          <p:cNvPicPr>
            <a:picLocks noChangeAspect="1"/>
          </p:cNvPicPr>
          <p:nvPr/>
        </p:nvPicPr>
        <p:blipFill>
          <a:blip r:embed="rId3" cstate="print"/>
          <a:stretch>
            <a:fillRect/>
          </a:stretch>
        </p:blipFill>
        <p:spPr>
          <a:xfrm>
            <a:off x="264089" y="1295400"/>
            <a:ext cx="2933333" cy="4000000"/>
          </a:xfrm>
          <a:prstGeom prst="rect">
            <a:avLst/>
          </a:prstGeom>
        </p:spPr>
      </p:pic>
      <p:pic>
        <p:nvPicPr>
          <p:cNvPr id="7" name="Picture 6"/>
          <p:cNvPicPr>
            <a:picLocks noChangeAspect="1"/>
          </p:cNvPicPr>
          <p:nvPr/>
        </p:nvPicPr>
        <p:blipFill>
          <a:blip r:embed="rId4" cstate="print"/>
          <a:stretch>
            <a:fillRect/>
          </a:stretch>
        </p:blipFill>
        <p:spPr>
          <a:xfrm>
            <a:off x="3124200" y="1295400"/>
            <a:ext cx="2933333" cy="3999999"/>
          </a:xfrm>
          <a:prstGeom prst="rect">
            <a:avLst/>
          </a:prstGeom>
        </p:spPr>
      </p:pic>
      <p:sp>
        <p:nvSpPr>
          <p:cNvPr id="9" name="TextBox 8"/>
          <p:cNvSpPr txBox="1"/>
          <p:nvPr/>
        </p:nvSpPr>
        <p:spPr>
          <a:xfrm>
            <a:off x="743649" y="5181600"/>
            <a:ext cx="2114681" cy="507831"/>
          </a:xfrm>
          <a:prstGeom prst="rect">
            <a:avLst/>
          </a:prstGeom>
          <a:noFill/>
        </p:spPr>
        <p:txBody>
          <a:bodyPr wrap="none" rtlCol="0">
            <a:spAutoFit/>
          </a:bodyPr>
          <a:lstStyle/>
          <a:p>
            <a:r>
              <a:rPr lang="en-US" dirty="0" smtClean="0">
                <a:solidFill>
                  <a:schemeClr val="bg1"/>
                </a:solidFill>
                <a:latin typeface="Segoe Light"/>
              </a:rPr>
              <a:t>Personal</a:t>
            </a:r>
          </a:p>
          <a:p>
            <a:r>
              <a:rPr lang="en-US" sz="900" dirty="0" smtClean="0">
                <a:solidFill>
                  <a:schemeClr val="bg1"/>
                </a:solidFill>
                <a:latin typeface="Segoe Light"/>
              </a:rPr>
              <a:t>Weather </a:t>
            </a:r>
            <a:r>
              <a:rPr lang="en-US" sz="900" dirty="0">
                <a:solidFill>
                  <a:schemeClr val="bg1"/>
                </a:solidFill>
                <a:latin typeface="Segoe Light"/>
              </a:rPr>
              <a:t>surfaced on the </a:t>
            </a:r>
            <a:r>
              <a:rPr lang="en-US" sz="900" dirty="0" smtClean="0">
                <a:solidFill>
                  <a:schemeClr val="bg1"/>
                </a:solidFill>
                <a:latin typeface="Segoe Light"/>
              </a:rPr>
              <a:t>live tile in </a:t>
            </a:r>
            <a:r>
              <a:rPr lang="en-US" sz="900" dirty="0">
                <a:solidFill>
                  <a:schemeClr val="bg1"/>
                </a:solidFill>
                <a:latin typeface="Segoe Light"/>
              </a:rPr>
              <a:t>Start</a:t>
            </a:r>
          </a:p>
        </p:txBody>
      </p:sp>
      <p:sp>
        <p:nvSpPr>
          <p:cNvPr id="10" name="TextBox 9"/>
          <p:cNvSpPr txBox="1"/>
          <p:nvPr/>
        </p:nvSpPr>
        <p:spPr>
          <a:xfrm>
            <a:off x="3566026" y="5181600"/>
            <a:ext cx="2173993" cy="507831"/>
          </a:xfrm>
          <a:prstGeom prst="rect">
            <a:avLst/>
          </a:prstGeom>
          <a:noFill/>
        </p:spPr>
        <p:txBody>
          <a:bodyPr wrap="none" rtlCol="0">
            <a:spAutoFit/>
          </a:bodyPr>
          <a:lstStyle/>
          <a:p>
            <a:r>
              <a:rPr lang="en-US" dirty="0" smtClean="0">
                <a:solidFill>
                  <a:schemeClr val="bg1"/>
                </a:solidFill>
                <a:latin typeface="Segoe Light"/>
              </a:rPr>
              <a:t>Relevant</a:t>
            </a:r>
          </a:p>
          <a:p>
            <a:r>
              <a:rPr lang="en-US" sz="900" dirty="0" smtClean="0">
                <a:solidFill>
                  <a:schemeClr val="bg1"/>
                </a:solidFill>
                <a:latin typeface="Segoe Light"/>
              </a:rPr>
              <a:t>Weather updated based on your location</a:t>
            </a:r>
            <a:endParaRPr lang="en-US" sz="900" dirty="0">
              <a:solidFill>
                <a:schemeClr val="bg1"/>
              </a:solidFill>
              <a:latin typeface="Segoe Light"/>
            </a:endParaRPr>
          </a:p>
        </p:txBody>
      </p:sp>
      <p:sp>
        <p:nvSpPr>
          <p:cNvPr id="11" name="TextBox 10"/>
          <p:cNvSpPr txBox="1"/>
          <p:nvPr/>
        </p:nvSpPr>
        <p:spPr>
          <a:xfrm>
            <a:off x="6477000" y="5181601"/>
            <a:ext cx="2209800" cy="507831"/>
          </a:xfrm>
          <a:prstGeom prst="rect">
            <a:avLst/>
          </a:prstGeom>
          <a:noFill/>
        </p:spPr>
        <p:txBody>
          <a:bodyPr wrap="square" rtlCol="0">
            <a:spAutoFit/>
          </a:bodyPr>
          <a:lstStyle/>
          <a:p>
            <a:r>
              <a:rPr lang="en-US" dirty="0" smtClean="0">
                <a:solidFill>
                  <a:schemeClr val="bg1"/>
                </a:solidFill>
                <a:latin typeface="Segoe Light"/>
              </a:rPr>
              <a:t>Connected</a:t>
            </a:r>
          </a:p>
          <a:p>
            <a:r>
              <a:rPr lang="en-US" sz="900" dirty="0" smtClean="0">
                <a:solidFill>
                  <a:schemeClr val="bg1"/>
                </a:solidFill>
                <a:latin typeface="Segoe Light"/>
              </a:rPr>
              <a:t>Weather for your contacts</a:t>
            </a:r>
            <a:endParaRPr lang="en-US" sz="900" dirty="0">
              <a:solidFill>
                <a:schemeClr val="bg1"/>
              </a:solidFill>
              <a:latin typeface="Segoe Light"/>
            </a:endParaRPr>
          </a:p>
        </p:txBody>
      </p:sp>
      <p:pic>
        <p:nvPicPr>
          <p:cNvPr id="12" name="Picture 11"/>
          <p:cNvPicPr>
            <a:picLocks noChangeAspect="1"/>
          </p:cNvPicPr>
          <p:nvPr/>
        </p:nvPicPr>
        <p:blipFill>
          <a:blip r:embed="rId5" cstate="print"/>
          <a:stretch>
            <a:fillRect/>
          </a:stretch>
        </p:blipFill>
        <p:spPr>
          <a:xfrm>
            <a:off x="5943600" y="1295400"/>
            <a:ext cx="2933332" cy="3999999"/>
          </a:xfrm>
          <a:prstGeom prst="rect">
            <a:avLst/>
          </a:prstGeom>
        </p:spPr>
      </p:pic>
    </p:spTree>
    <p:extLst>
      <p:ext uri="{BB962C8B-B14F-4D97-AF65-F5344CB8AC3E}">
        <p14:creationId xmlns:p14="http://schemas.microsoft.com/office/powerpoint/2010/main" val="3333140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stretch>
            <a:fillRect/>
          </a:stretch>
        </p:blipFill>
        <p:spPr>
          <a:xfrm>
            <a:off x="1257666" y="1295400"/>
            <a:ext cx="2933333" cy="4000000"/>
          </a:xfrm>
          <a:prstGeom prst="rect">
            <a:avLst/>
          </a:prstGeom>
        </p:spPr>
      </p:pic>
      <p:pic>
        <p:nvPicPr>
          <p:cNvPr id="8" name="Picture 7"/>
          <p:cNvPicPr>
            <a:picLocks noChangeAspect="1"/>
          </p:cNvPicPr>
          <p:nvPr/>
        </p:nvPicPr>
        <p:blipFill>
          <a:blip r:embed="rId4" cstate="print"/>
          <a:stretch>
            <a:fillRect/>
          </a:stretch>
        </p:blipFill>
        <p:spPr>
          <a:xfrm>
            <a:off x="4956428" y="1295400"/>
            <a:ext cx="2930347" cy="3995928"/>
          </a:xfrm>
          <a:prstGeom prst="rect">
            <a:avLst/>
          </a:prstGeom>
        </p:spPr>
      </p:pic>
      <p:pic>
        <p:nvPicPr>
          <p:cNvPr id="2" name="Picture 1"/>
          <p:cNvPicPr>
            <a:picLocks noChangeAspect="1"/>
          </p:cNvPicPr>
          <p:nvPr/>
        </p:nvPicPr>
        <p:blipFill>
          <a:blip r:embed="rId5" cstate="print"/>
          <a:stretch>
            <a:fillRect/>
          </a:stretch>
        </p:blipFill>
        <p:spPr>
          <a:xfrm>
            <a:off x="7848600" y="2514600"/>
            <a:ext cx="823810" cy="823810"/>
          </a:xfrm>
          <a:prstGeom prst="rect">
            <a:avLst/>
          </a:prstGeom>
        </p:spPr>
      </p:pic>
      <p:pic>
        <p:nvPicPr>
          <p:cNvPr id="3" name="Picture 2"/>
          <p:cNvPicPr>
            <a:picLocks noChangeAspect="1"/>
          </p:cNvPicPr>
          <p:nvPr/>
        </p:nvPicPr>
        <p:blipFill>
          <a:blip r:embed="rId6" cstate="print"/>
          <a:stretch>
            <a:fillRect/>
          </a:stretch>
        </p:blipFill>
        <p:spPr>
          <a:xfrm>
            <a:off x="471590" y="2514600"/>
            <a:ext cx="823810" cy="823810"/>
          </a:xfrm>
          <a:prstGeom prst="rect">
            <a:avLst/>
          </a:prstGeom>
        </p:spPr>
      </p:pic>
    </p:spTree>
    <p:extLst>
      <p:ext uri="{BB962C8B-B14F-4D97-AF65-F5344CB8AC3E}">
        <p14:creationId xmlns:p14="http://schemas.microsoft.com/office/powerpoint/2010/main" val="239644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9666" y="1295400"/>
            <a:ext cx="2933334" cy="4000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4066" y="1295400"/>
            <a:ext cx="2933334" cy="4000000"/>
          </a:xfrm>
          <a:prstGeom prst="rect">
            <a:avLst/>
          </a:prstGeom>
        </p:spPr>
      </p:pic>
      <p:pic>
        <p:nvPicPr>
          <p:cNvPr id="5122" name="Picture 2"/>
          <p:cNvPicPr>
            <a:picLocks noChangeAspect="1" noChangeArrowheads="1"/>
          </p:cNvPicPr>
          <p:nvPr/>
        </p:nvPicPr>
        <p:blipFill>
          <a:blip r:embed="rId5" cstate="print"/>
          <a:srcRect/>
          <a:stretch>
            <a:fillRect/>
          </a:stretch>
        </p:blipFill>
        <p:spPr bwMode="auto">
          <a:xfrm>
            <a:off x="685800" y="1462177"/>
            <a:ext cx="1981200" cy="3719423"/>
          </a:xfrm>
          <a:prstGeom prst="rect">
            <a:avLst/>
          </a:prstGeom>
          <a:noFill/>
          <a:ln w="9525">
            <a:noFill/>
            <a:miter lim="800000"/>
            <a:headEnd/>
            <a:tailEnd/>
          </a:ln>
        </p:spPr>
      </p:pic>
    </p:spTree>
    <p:extLst>
      <p:ext uri="{BB962C8B-B14F-4D97-AF65-F5344CB8AC3E}">
        <p14:creationId xmlns:p14="http://schemas.microsoft.com/office/powerpoint/2010/main" val="2305843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486400" y="1676400"/>
            <a:ext cx="11430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p:nvPr>
        </p:nvSpPr>
        <p:spPr>
          <a:xfrm>
            <a:off x="457200" y="935175"/>
            <a:ext cx="7772400" cy="1371600"/>
          </a:xfrm>
        </p:spPr>
        <p:txBody>
          <a:bodyPr anchor="t">
            <a:normAutofit/>
          </a:bodyPr>
          <a:lstStyle/>
          <a:p>
            <a:pPr algn="r"/>
            <a:r>
              <a:rPr lang="en-US" sz="4000" dirty="0" smtClean="0">
                <a:solidFill>
                  <a:schemeClr val="bg1"/>
                </a:solidFill>
                <a:latin typeface="Segoe Light"/>
                <a:cs typeface="Segoe Light"/>
              </a:rPr>
              <a:t>Hubs</a:t>
            </a:r>
            <a:endParaRPr lang="en-US" sz="4000" dirty="0">
              <a:solidFill>
                <a:schemeClr val="bg1"/>
              </a:solidFill>
              <a:latin typeface="Segoe Light"/>
              <a:cs typeface="Segoe Light"/>
            </a:endParaRPr>
          </a:p>
        </p:txBody>
      </p:sp>
      <p:sp>
        <p:nvSpPr>
          <p:cNvPr id="3" name="Title 1"/>
          <p:cNvSpPr txBox="1">
            <a:spLocks/>
          </p:cNvSpPr>
          <p:nvPr/>
        </p:nvSpPr>
        <p:spPr>
          <a:xfrm>
            <a:off x="457200" y="2057400"/>
            <a:ext cx="8231187" cy="3657600"/>
          </a:xfrm>
          <a:prstGeom prst="rect">
            <a:avLst/>
          </a:prstGeom>
        </p:spPr>
        <p:txBody>
          <a:bodyPr vert="horz" lIns="91440" tIns="45720" rIns="91440" bIns="45720" rtlCol="0" anchor="t">
            <a:normAutofit/>
          </a:bodyPr>
          <a:lstStyle/>
          <a:p>
            <a:pPr defTabSz="457200">
              <a:spcBef>
                <a:spcPct val="0"/>
              </a:spcBef>
              <a:spcAft>
                <a:spcPts val="600"/>
              </a:spcAft>
              <a:defRPr/>
            </a:pPr>
            <a:r>
              <a:rPr lang="en-US" sz="2400" dirty="0" smtClean="0">
                <a:solidFill>
                  <a:schemeClr val="bg1"/>
                </a:solidFill>
                <a:latin typeface="Segoe Light"/>
                <a:cs typeface="Segoe Light"/>
              </a:rPr>
              <a:t>Rich experience</a:t>
            </a: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Aggregate multiple sources</a:t>
            </a: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endParaRPr lang="en-US" sz="2400" dirty="0" smtClean="0">
              <a:solidFill>
                <a:schemeClr val="bg1"/>
              </a:solidFill>
              <a:latin typeface="Segoe Light"/>
              <a:cs typeface="Segoe Light"/>
            </a:endParaRPr>
          </a:p>
          <a:p>
            <a:pPr defTabSz="457200">
              <a:spcBef>
                <a:spcPct val="0"/>
              </a:spcBef>
              <a:spcAft>
                <a:spcPts val="600"/>
              </a:spcAft>
              <a:defRPr/>
            </a:pPr>
            <a:r>
              <a:rPr lang="en-US" sz="2400" dirty="0" smtClean="0">
                <a:solidFill>
                  <a:schemeClr val="bg1"/>
                </a:solidFill>
                <a:latin typeface="Segoe Light"/>
                <a:cs typeface="Segoe Light"/>
              </a:rPr>
              <a:t> </a:t>
            </a:r>
          </a:p>
          <a:p>
            <a:pPr marL="0" marR="0" lvl="0" indent="0" algn="l" defTabSz="457200" rtl="0" eaLnBrk="1" fontAlgn="auto" latinLnBrk="0" hangingPunct="1">
              <a:lnSpc>
                <a:spcPct val="100000"/>
              </a:lnSpc>
              <a:spcBef>
                <a:spcPct val="0"/>
              </a:spcBef>
              <a:spcAft>
                <a:spcPts val="600"/>
              </a:spcAft>
              <a:buClrTx/>
              <a:buSzTx/>
              <a:buFontTx/>
              <a:buNone/>
              <a:tabLst/>
              <a:defRPr/>
            </a:pPr>
            <a:endParaRPr lang="en-US" sz="2400" dirty="0" smtClean="0">
              <a:solidFill>
                <a:schemeClr val="bg1"/>
              </a:solidFill>
              <a:latin typeface="Segoe Light"/>
              <a:ea typeface="+mj-ea"/>
              <a:cs typeface="Segoe Light"/>
            </a:endParaRPr>
          </a:p>
        </p:txBody>
      </p:sp>
      <p:pic>
        <p:nvPicPr>
          <p:cNvPr id="7" name="Picture 1" descr="\\medx\Secure\Products\Seven\visuals\WARHOL\MOTION\Peter\METRO_DECK\pngs\Hub_Photo.png"/>
          <p:cNvPicPr>
            <a:picLocks noChangeAspect="1" noChangeArrowheads="1"/>
          </p:cNvPicPr>
          <p:nvPr/>
        </p:nvPicPr>
        <p:blipFill>
          <a:blip r:embed="rId2" cstate="print"/>
          <a:srcRect/>
          <a:stretch>
            <a:fillRect/>
          </a:stretch>
        </p:blipFill>
        <p:spPr bwMode="auto">
          <a:xfrm>
            <a:off x="4648200" y="1676400"/>
            <a:ext cx="3810762" cy="1828800"/>
          </a:xfrm>
          <a:prstGeom prst="rect">
            <a:avLst/>
          </a:prstGeom>
          <a:noFill/>
        </p:spPr>
      </p:pic>
      <p:pic>
        <p:nvPicPr>
          <p:cNvPr id="8" name="Picture 2" descr="\\medx\Secure\Products\Seven\visuals\WARHOL\MOTION\Peter\METRO_DECK\pngs\Hub_People.png"/>
          <p:cNvPicPr>
            <a:picLocks noChangeAspect="1" noChangeArrowheads="1"/>
          </p:cNvPicPr>
          <p:nvPr/>
        </p:nvPicPr>
        <p:blipFill>
          <a:blip r:embed="rId3" cstate="print"/>
          <a:srcRect/>
          <a:stretch>
            <a:fillRect/>
          </a:stretch>
        </p:blipFill>
        <p:spPr bwMode="auto">
          <a:xfrm>
            <a:off x="4597146" y="3810000"/>
            <a:ext cx="3861054" cy="1828800"/>
          </a:xfrm>
          <a:prstGeom prst="rect">
            <a:avLst/>
          </a:prstGeom>
          <a:noFill/>
        </p:spPr>
      </p:pic>
    </p:spTree>
    <p:extLst>
      <p:ext uri="{BB962C8B-B14F-4D97-AF65-F5344CB8AC3E}">
        <p14:creationId xmlns:p14="http://schemas.microsoft.com/office/powerpoint/2010/main" val="959282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5013" y="-118753"/>
            <a:ext cx="10248405" cy="716082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 name="Title 1"/>
          <p:cNvSpPr>
            <a:spLocks noGrp="1"/>
          </p:cNvSpPr>
          <p:nvPr>
            <p:ph type="ctrTitle"/>
          </p:nvPr>
        </p:nvSpPr>
        <p:spPr/>
        <p:txBody>
          <a:bodyPr/>
          <a:lstStyle/>
          <a:p>
            <a:endParaRPr lang="tr-TR"/>
          </a:p>
        </p:txBody>
      </p:sp>
      <p:sp>
        <p:nvSpPr>
          <p:cNvPr id="3" name="Subtitle 2"/>
          <p:cNvSpPr>
            <a:spLocks noGrp="1"/>
          </p:cNvSpPr>
          <p:nvPr>
            <p:ph type="subTitle" idx="1"/>
          </p:nvPr>
        </p:nvSpPr>
        <p:spPr/>
        <p:txBody>
          <a:bodyPr/>
          <a:lstStyle/>
          <a:p>
            <a:endParaRPr lang="tr-TR"/>
          </a:p>
        </p:txBody>
      </p:sp>
      <p:pic>
        <p:nvPicPr>
          <p:cNvPr id="4" name="filenam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319" y="724147"/>
            <a:ext cx="9494323" cy="5300997"/>
          </a:xfrm>
          <a:prstGeom prst="rect">
            <a:avLst/>
          </a:prstGeom>
        </p:spPr>
      </p:pic>
    </p:spTree>
    <p:extLst>
      <p:ext uri="{BB962C8B-B14F-4D97-AF65-F5344CB8AC3E}">
        <p14:creationId xmlns:p14="http://schemas.microsoft.com/office/powerpoint/2010/main" val="369037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2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561100"/>
            <a:ext cx="8363938" cy="609398"/>
          </a:xfrm>
        </p:spPr>
        <p:txBody>
          <a:bodyPr>
            <a:normAutofit fontScale="90000"/>
          </a:bodyPr>
          <a:lstStyle/>
          <a:p>
            <a:pPr algn="r"/>
            <a:r>
              <a:rPr lang="en-US" dirty="0">
                <a:latin typeface="Segoe Light"/>
                <a:cs typeface="Segoe Light"/>
              </a:rPr>
              <a:t>Sailing hub</a:t>
            </a:r>
            <a:endParaRPr lang="en-US" dirty="0"/>
          </a:p>
        </p:txBody>
      </p:sp>
      <p:pic>
        <p:nvPicPr>
          <p:cNvPr id="4"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878" y="1575259"/>
            <a:ext cx="9334005" cy="4063539"/>
          </a:xfrm>
          <a:prstGeom prst="rect">
            <a:avLst/>
          </a:prstGeom>
          <a:noFill/>
          <a:ln>
            <a:noFill/>
          </a:ln>
        </p:spPr>
      </p:pic>
    </p:spTree>
    <p:extLst>
      <p:ext uri="{BB962C8B-B14F-4D97-AF65-F5344CB8AC3E}">
        <p14:creationId xmlns:p14="http://schemas.microsoft.com/office/powerpoint/2010/main" val="213821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774850"/>
            <a:ext cx="8363938" cy="609398"/>
          </a:xfrm>
        </p:spPr>
        <p:txBody>
          <a:bodyPr>
            <a:normAutofit fontScale="90000"/>
          </a:bodyPr>
          <a:lstStyle/>
          <a:p>
            <a:pPr algn="r"/>
            <a:r>
              <a:rPr lang="en-US" dirty="0"/>
              <a:t>Personal Finances hub</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064" y="1551432"/>
            <a:ext cx="8229600" cy="4357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61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a:t>Pivots</a:t>
            </a:r>
          </a:p>
        </p:txBody>
      </p:sp>
      <p:pic>
        <p:nvPicPr>
          <p:cNvPr id="4" name="Picture 8"/>
          <p:cNvPicPr>
            <a:picLocks noChangeAspect="1"/>
          </p:cNvPicPr>
          <p:nvPr/>
        </p:nvPicPr>
        <p:blipFill>
          <a:blip r:embed="rId2" cstate="print"/>
          <a:stretch>
            <a:fillRect/>
          </a:stretch>
        </p:blipFill>
        <p:spPr>
          <a:xfrm>
            <a:off x="5486400" y="1676400"/>
            <a:ext cx="3017520" cy="4114800"/>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7454" y="1905298"/>
            <a:ext cx="1973093" cy="3719423"/>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56854" y="1905298"/>
            <a:ext cx="1973093" cy="3719423"/>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7"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90" b="782"/>
          <a:stretch/>
        </p:blipFill>
        <p:spPr bwMode="auto">
          <a:xfrm>
            <a:off x="3504179" y="2147888"/>
            <a:ext cx="1636594" cy="2697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828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chor="t">
            <a:normAutofit fontScale="90000"/>
          </a:bodyPr>
          <a:lstStyle/>
          <a:p>
            <a:pPr algn="r"/>
            <a:r>
              <a:rPr lang="en-US" sz="4000" dirty="0" smtClean="0">
                <a:solidFill>
                  <a:schemeClr val="tx1"/>
                </a:solidFill>
                <a:latin typeface="Segoe Light"/>
                <a:cs typeface="Segoe Light"/>
              </a:rPr>
              <a:t>Pivots and panoramas</a:t>
            </a:r>
            <a:endParaRPr lang="en-US" sz="2800" dirty="0">
              <a:solidFill>
                <a:schemeClr val="tx1"/>
              </a:solidFill>
              <a:latin typeface="Segoe Light"/>
              <a:cs typeface="Segoe Light"/>
            </a:endParaRPr>
          </a:p>
        </p:txBody>
      </p:sp>
      <p:sp>
        <p:nvSpPr>
          <p:cNvPr id="11" name="TextBox 10"/>
          <p:cNvSpPr txBox="1"/>
          <p:nvPr/>
        </p:nvSpPr>
        <p:spPr>
          <a:xfrm>
            <a:off x="2813051" y="4272814"/>
            <a:ext cx="2514600" cy="2631490"/>
          </a:xfrm>
          <a:prstGeom prst="rect">
            <a:avLst/>
          </a:prstGeom>
          <a:noFill/>
        </p:spPr>
        <p:txBody>
          <a:bodyPr wrap="square" rtlCol="0">
            <a:spAutoFit/>
          </a:bodyPr>
          <a:lstStyle/>
          <a:p>
            <a:pPr defTabSz="914400">
              <a:spcBef>
                <a:spcPts val="600"/>
              </a:spcBef>
            </a:pPr>
            <a:r>
              <a:rPr lang="en-US" sz="2000" dirty="0" smtClean="0">
                <a:latin typeface="Segoe Light"/>
                <a:cs typeface="Segoe Light"/>
              </a:rPr>
              <a:t>Panoramas are:</a:t>
            </a:r>
          </a:p>
          <a:p>
            <a:pPr defTabSz="914400">
              <a:spcBef>
                <a:spcPts val="600"/>
              </a:spcBef>
            </a:pPr>
            <a:r>
              <a:rPr lang="en-US" sz="2000" dirty="0" smtClean="0">
                <a:latin typeface="Segoe Light"/>
                <a:cs typeface="Segoe Light"/>
              </a:rPr>
              <a:t>Expansive</a:t>
            </a:r>
          </a:p>
          <a:p>
            <a:pPr defTabSz="914400">
              <a:spcBef>
                <a:spcPts val="600"/>
              </a:spcBef>
            </a:pPr>
            <a:r>
              <a:rPr lang="en-US" sz="2000" dirty="0" smtClean="0">
                <a:latin typeface="Segoe Light"/>
                <a:cs typeface="Segoe Light"/>
              </a:rPr>
              <a:t>Explorative</a:t>
            </a:r>
          </a:p>
          <a:p>
            <a:pPr defTabSz="914400">
              <a:spcBef>
                <a:spcPts val="600"/>
              </a:spcBef>
            </a:pPr>
            <a:r>
              <a:rPr lang="en-US" sz="2000" dirty="0" smtClean="0">
                <a:latin typeface="Segoe Light"/>
                <a:cs typeface="Segoe Light"/>
              </a:rPr>
              <a:t>Dynamic</a:t>
            </a:r>
          </a:p>
          <a:p>
            <a:pPr defTabSz="914400">
              <a:spcBef>
                <a:spcPts val="600"/>
              </a:spcBef>
            </a:pPr>
            <a:r>
              <a:rPr lang="en-US" sz="2000" dirty="0" smtClean="0">
                <a:latin typeface="Segoe Light"/>
                <a:cs typeface="Segoe Light"/>
              </a:rPr>
              <a:t>Examples: games, photos</a:t>
            </a:r>
          </a:p>
          <a:p>
            <a:pPr defTabSz="914400">
              <a:spcBef>
                <a:spcPts val="600"/>
              </a:spcBef>
            </a:pPr>
            <a:endParaRPr lang="en-US" sz="2000" dirty="0" smtClean="0">
              <a:latin typeface="Segoe Light"/>
              <a:cs typeface="Segoe Light"/>
            </a:endParaRPr>
          </a:p>
        </p:txBody>
      </p:sp>
      <p:sp>
        <p:nvSpPr>
          <p:cNvPr id="13" name="TextBox 12"/>
          <p:cNvSpPr txBox="1"/>
          <p:nvPr/>
        </p:nvSpPr>
        <p:spPr>
          <a:xfrm>
            <a:off x="382225" y="4266464"/>
            <a:ext cx="2895600" cy="2631490"/>
          </a:xfrm>
          <a:prstGeom prst="rect">
            <a:avLst/>
          </a:prstGeom>
          <a:noFill/>
        </p:spPr>
        <p:txBody>
          <a:bodyPr wrap="square" rtlCol="0">
            <a:spAutoFit/>
          </a:bodyPr>
          <a:lstStyle/>
          <a:p>
            <a:pPr defTabSz="914400">
              <a:spcBef>
                <a:spcPts val="600"/>
              </a:spcBef>
            </a:pPr>
            <a:r>
              <a:rPr lang="en-US" sz="2000" dirty="0" smtClean="0">
                <a:latin typeface="Segoe Light"/>
                <a:cs typeface="Segoe Light"/>
              </a:rPr>
              <a:t>Pivots are:</a:t>
            </a:r>
          </a:p>
          <a:p>
            <a:pPr defTabSz="914400">
              <a:spcBef>
                <a:spcPts val="600"/>
              </a:spcBef>
            </a:pPr>
            <a:r>
              <a:rPr lang="en-US" sz="2000" dirty="0" smtClean="0">
                <a:latin typeface="Segoe Light"/>
                <a:cs typeface="Segoe Light"/>
              </a:rPr>
              <a:t>Efficient</a:t>
            </a:r>
          </a:p>
          <a:p>
            <a:pPr defTabSz="914400">
              <a:spcBef>
                <a:spcPts val="600"/>
              </a:spcBef>
            </a:pPr>
            <a:r>
              <a:rPr lang="en-US" sz="2000" dirty="0" smtClean="0">
                <a:latin typeface="Segoe Light"/>
                <a:cs typeface="Segoe Light"/>
              </a:rPr>
              <a:t>Focused</a:t>
            </a:r>
          </a:p>
          <a:p>
            <a:pPr defTabSz="914400">
              <a:spcBef>
                <a:spcPts val="600"/>
              </a:spcBef>
            </a:pPr>
            <a:r>
              <a:rPr lang="en-US" sz="2000" dirty="0" smtClean="0">
                <a:latin typeface="Segoe Light"/>
                <a:cs typeface="Segoe Light"/>
              </a:rPr>
              <a:t>Habitual</a:t>
            </a:r>
          </a:p>
          <a:p>
            <a:pPr defTabSz="914400">
              <a:spcBef>
                <a:spcPts val="600"/>
              </a:spcBef>
            </a:pPr>
            <a:r>
              <a:rPr lang="en-US" sz="2000" dirty="0" smtClean="0">
                <a:latin typeface="Segoe Light"/>
                <a:cs typeface="Segoe Light"/>
              </a:rPr>
              <a:t>Examples: email, calendar</a:t>
            </a:r>
          </a:p>
          <a:p>
            <a:pPr defTabSz="914400">
              <a:spcBef>
                <a:spcPts val="600"/>
              </a:spcBef>
            </a:pPr>
            <a:endParaRPr lang="en-US" sz="2000" dirty="0" smtClean="0">
              <a:latin typeface="Segoe Light"/>
              <a:cs typeface="Segoe Light"/>
            </a:endParaRPr>
          </a:p>
        </p:txBody>
      </p:sp>
      <p:pic>
        <p:nvPicPr>
          <p:cNvPr id="88066" name="Picture 2"/>
          <p:cNvPicPr>
            <a:picLocks noChangeAspect="1" noChangeArrowheads="1"/>
          </p:cNvPicPr>
          <p:nvPr/>
        </p:nvPicPr>
        <p:blipFill>
          <a:blip r:embed="rId3"/>
          <a:srcRect/>
          <a:stretch>
            <a:fillRect/>
          </a:stretch>
        </p:blipFill>
        <p:spPr bwMode="auto">
          <a:xfrm>
            <a:off x="455613" y="1257300"/>
            <a:ext cx="1429440" cy="2755900"/>
          </a:xfrm>
          <a:prstGeom prst="rect">
            <a:avLst/>
          </a:prstGeom>
          <a:noFill/>
          <a:ln w="9525">
            <a:noFill/>
            <a:miter lim="800000"/>
            <a:headEnd/>
            <a:tailEnd/>
          </a:ln>
          <a:effectLst/>
        </p:spPr>
      </p:pic>
      <p:pic>
        <p:nvPicPr>
          <p:cNvPr id="88067" name="Picture 3"/>
          <p:cNvPicPr>
            <a:picLocks noChangeAspect="1" noChangeArrowheads="1"/>
          </p:cNvPicPr>
          <p:nvPr/>
        </p:nvPicPr>
        <p:blipFill>
          <a:blip r:embed="rId4"/>
          <a:srcRect r="17878"/>
          <a:stretch>
            <a:fillRect/>
          </a:stretch>
        </p:blipFill>
        <p:spPr bwMode="auto">
          <a:xfrm>
            <a:off x="2836606" y="1256779"/>
            <a:ext cx="5716844" cy="2794522"/>
          </a:xfrm>
          <a:prstGeom prst="rect">
            <a:avLst/>
          </a:prstGeom>
          <a:noFill/>
          <a:ln w="9525">
            <a:noFill/>
            <a:miter lim="800000"/>
            <a:headEnd/>
            <a:tailEnd/>
          </a:ln>
          <a:effectLst/>
        </p:spPr>
      </p:pic>
      <p:pic>
        <p:nvPicPr>
          <p:cNvPr id="10" name="Picture 9"/>
          <p:cNvPicPr>
            <a:picLocks noChangeAspect="1"/>
          </p:cNvPicPr>
          <p:nvPr/>
        </p:nvPicPr>
        <p:blipFill>
          <a:blip r:embed="rId5"/>
          <a:stretch>
            <a:fillRect/>
          </a:stretch>
        </p:blipFill>
        <p:spPr>
          <a:xfrm>
            <a:off x="565150" y="1466850"/>
            <a:ext cx="1219200" cy="2032000"/>
          </a:xfrm>
          <a:prstGeom prst="rect">
            <a:avLst/>
          </a:prstGeom>
        </p:spPr>
      </p:pic>
    </p:spTree>
    <p:extLst>
      <p:ext uri="{BB962C8B-B14F-4D97-AF65-F5344CB8AC3E}">
        <p14:creationId xmlns:p14="http://schemas.microsoft.com/office/powerpoint/2010/main" val="106120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sz="6000" dirty="0" smtClean="0">
                <a:solidFill>
                  <a:schemeClr val="bg1"/>
                </a:solidFill>
              </a:rPr>
              <a:t>DEMO TIME!</a:t>
            </a:r>
            <a:endParaRPr lang="tr-TR" sz="6000" dirty="0">
              <a:solidFill>
                <a:schemeClr val="bg1"/>
              </a:solidFill>
            </a:endParaRPr>
          </a:p>
        </p:txBody>
      </p:sp>
      <p:sp>
        <p:nvSpPr>
          <p:cNvPr id="3" name="Subtitle 2"/>
          <p:cNvSpPr>
            <a:spLocks noGrp="1"/>
          </p:cNvSpPr>
          <p:nvPr>
            <p:ph type="subTitle" idx="1"/>
          </p:nvPr>
        </p:nvSpPr>
        <p:spPr/>
        <p:txBody>
          <a:bodyPr/>
          <a:lstStyle/>
          <a:p>
            <a:endParaRPr lang="tr-TR" dirty="0">
              <a:solidFill>
                <a:schemeClr val="bg1"/>
              </a:solidFill>
            </a:endParaRPr>
          </a:p>
        </p:txBody>
      </p:sp>
    </p:spTree>
    <p:extLst>
      <p:ext uri="{BB962C8B-B14F-4D97-AF65-F5344CB8AC3E}">
        <p14:creationId xmlns:p14="http://schemas.microsoft.com/office/powerpoint/2010/main" val="1003065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1200150"/>
            <a:ext cx="9144000" cy="4991100"/>
          </a:xfrm>
          <a:prstGeom prst="rect">
            <a:avLst/>
          </a:prstGeom>
          <a:solidFill>
            <a:schemeClr val="bg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Light" pitchFamily="34" charset="0"/>
            </a:endParaRPr>
          </a:p>
        </p:txBody>
      </p:sp>
      <p:sp>
        <p:nvSpPr>
          <p:cNvPr id="4" name="Title 1"/>
          <p:cNvSpPr>
            <a:spLocks noGrp="1"/>
          </p:cNvSpPr>
          <p:nvPr>
            <p:ph type="title"/>
          </p:nvPr>
        </p:nvSpPr>
        <p:spPr>
          <a:xfrm>
            <a:off x="389436" y="549225"/>
            <a:ext cx="8363938" cy="609398"/>
          </a:xfrm>
        </p:spPr>
        <p:txBody>
          <a:bodyPr>
            <a:normAutofit fontScale="90000"/>
          </a:bodyPr>
          <a:lstStyle/>
          <a:p>
            <a:pPr algn="r"/>
            <a:r>
              <a:rPr lang="en-US" dirty="0" smtClean="0"/>
              <a:t>Avoid common </a:t>
            </a:r>
            <a:r>
              <a:rPr lang="tr-TR" dirty="0" smtClean="0"/>
              <a:t/>
            </a:r>
            <a:br>
              <a:rPr lang="tr-TR" dirty="0" smtClean="0"/>
            </a:br>
            <a:r>
              <a:rPr lang="en-US" dirty="0" smtClean="0"/>
              <a:t>panorama mistakes</a:t>
            </a:r>
            <a:endParaRPr lang="en-US" dirty="0"/>
          </a:p>
        </p:txBody>
      </p:sp>
      <p:sp>
        <p:nvSpPr>
          <p:cNvPr id="6" name="Text Placeholder 5"/>
          <p:cNvSpPr>
            <a:spLocks noGrp="1"/>
          </p:cNvSpPr>
          <p:nvPr>
            <p:ph type="body" sz="quarter" idx="10"/>
          </p:nvPr>
        </p:nvSpPr>
        <p:spPr>
          <a:xfrm>
            <a:off x="389436" y="1447800"/>
            <a:ext cx="8363938" cy="443198"/>
          </a:xfrm>
        </p:spPr>
        <p:txBody>
          <a:bodyPr>
            <a:normAutofit fontScale="85000" lnSpcReduction="20000"/>
          </a:bodyPr>
          <a:lstStyle/>
          <a:p>
            <a:endParaRPr lang="en-US"/>
          </a:p>
        </p:txBody>
      </p:sp>
      <p:grpSp>
        <p:nvGrpSpPr>
          <p:cNvPr id="36" name="Agrupa 7"/>
          <p:cNvGrpSpPr/>
          <p:nvPr/>
        </p:nvGrpSpPr>
        <p:grpSpPr>
          <a:xfrm>
            <a:off x="493745" y="1913585"/>
            <a:ext cx="4767113" cy="4939958"/>
            <a:chOff x="3124199" y="2023340"/>
            <a:chExt cx="7620001" cy="5923757"/>
          </a:xfrm>
        </p:grpSpPr>
        <p:sp>
          <p:nvSpPr>
            <p:cNvPr id="37" name="Rectangle 36"/>
            <p:cNvSpPr/>
            <p:nvPr/>
          </p:nvSpPr>
          <p:spPr>
            <a:xfrm>
              <a:off x="3124199" y="2023340"/>
              <a:ext cx="7099512" cy="4114800"/>
            </a:xfrm>
            <a:prstGeom prst="rect">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0612" y="2053224"/>
              <a:ext cx="2498188" cy="40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itle 1"/>
            <p:cNvSpPr txBox="1">
              <a:spLocks/>
            </p:cNvSpPr>
            <p:nvPr/>
          </p:nvSpPr>
          <p:spPr>
            <a:xfrm>
              <a:off x="3276600" y="2133600"/>
              <a:ext cx="7467600" cy="1329459"/>
            </a:xfrm>
            <a:prstGeom prst="rect">
              <a:avLst/>
            </a:prstGeom>
          </p:spPr>
          <p:txBody>
            <a:bodyPr vert="horz" lIns="91440" tIns="45720" rIns="91440" bIns="45720" rtlCol="0" anchor="t">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prstClr val="white"/>
                  </a:solidFill>
                  <a:effectLst/>
                  <a:uLnTx/>
                  <a:uFillTx/>
                  <a:latin typeface="Segoe Light"/>
                  <a:ea typeface="+mj-ea"/>
                  <a:cs typeface="Segoe Light"/>
                </a:rPr>
                <a:t>my crowded panorama</a:t>
              </a:r>
              <a:br>
                <a:rPr kumimoji="0" lang="en-US" sz="4000" b="0" i="0" u="none" strike="noStrike" kern="1200" cap="none" spc="0" normalizeH="0" baseline="0" noProof="0" dirty="0" smtClean="0">
                  <a:ln>
                    <a:noFill/>
                  </a:ln>
                  <a:solidFill>
                    <a:prstClr val="white"/>
                  </a:solidFill>
                  <a:effectLst/>
                  <a:uLnTx/>
                  <a:uFillTx/>
                  <a:latin typeface="Segoe Light"/>
                  <a:ea typeface="+mj-ea"/>
                  <a:cs typeface="Segoe Light"/>
                </a:rPr>
              </a:br>
              <a:endParaRPr kumimoji="0" lang="en-US" sz="2800" b="0" i="0" u="none" strike="noStrike" kern="1200" cap="none" spc="0" normalizeH="0" baseline="0" noProof="0" dirty="0">
                <a:ln>
                  <a:noFill/>
                </a:ln>
                <a:solidFill>
                  <a:prstClr val="white"/>
                </a:solidFill>
                <a:effectLst/>
                <a:uLnTx/>
                <a:uFillTx/>
                <a:latin typeface="Segoe Light"/>
                <a:ea typeface="+mj-ea"/>
                <a:cs typeface="Segoe Light"/>
              </a:endParaRPr>
            </a:p>
          </p:txBody>
        </p:sp>
        <p:sp>
          <p:nvSpPr>
            <p:cNvPr id="40" name="Rectangle 39"/>
            <p:cNvSpPr/>
            <p:nvPr/>
          </p:nvSpPr>
          <p:spPr>
            <a:xfrm>
              <a:off x="3276600" y="2743200"/>
              <a:ext cx="3124200" cy="52038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Light"/>
                  <a:cs typeface="Segoe Light"/>
                </a:rPr>
                <a:t>Lorem ipsum dolor sit </a:t>
              </a:r>
              <a:r>
                <a:rPr kumimoji="0" lang="en-US" sz="1200" b="0" i="0" u="none" strike="noStrike" kern="0" cap="none" spc="0" normalizeH="0" baseline="0" noProof="0" dirty="0" err="1">
                  <a:ln>
                    <a:noFill/>
                  </a:ln>
                  <a:solidFill>
                    <a:prstClr val="white"/>
                  </a:solidFill>
                  <a:effectLst/>
                  <a:uLnTx/>
                  <a:uFillTx/>
                  <a:latin typeface="Segoe Light"/>
                  <a:cs typeface="Segoe Light"/>
                </a:rPr>
                <a:t>amet</a:t>
              </a:r>
              <a:r>
                <a:rPr kumimoji="0" lang="en-US" sz="1200" b="0" i="0" u="none" strike="noStrike" kern="0" cap="none" spc="0" normalizeH="0" baseline="0" noProof="0" dirty="0">
                  <a:ln>
                    <a:noFill/>
                  </a:ln>
                  <a:solidFill>
                    <a:prstClr val="white"/>
                  </a:solidFill>
                  <a:effectLst/>
                  <a:uLnTx/>
                  <a:uFillTx/>
                  <a:latin typeface="Segoe Light"/>
                  <a:cs typeface="Segoe Light"/>
                </a:rPr>
                <a:t>, consectetur adipisicing </a:t>
              </a:r>
              <a:r>
                <a:rPr kumimoji="0" lang="en-US" sz="1200" b="0" i="0" u="none" strike="noStrike" kern="0" cap="none" spc="0" normalizeH="0" baseline="0" noProof="0" dirty="0" err="1">
                  <a:ln>
                    <a:noFill/>
                  </a:ln>
                  <a:solidFill>
                    <a:prstClr val="white"/>
                  </a:solidFill>
                  <a:effectLst/>
                  <a:uLnTx/>
                  <a:uFillTx/>
                  <a:latin typeface="Segoe Light"/>
                  <a:cs typeface="Segoe Light"/>
                </a:rPr>
                <a:t>elit</a:t>
              </a:r>
              <a:r>
                <a:rPr kumimoji="0" lang="en-US" sz="1200" b="0" i="0" u="none" strike="noStrike" kern="0" cap="none" spc="0" normalizeH="0" baseline="0" noProof="0" dirty="0">
                  <a:ln>
                    <a:noFill/>
                  </a:ln>
                  <a:solidFill>
                    <a:prstClr val="white"/>
                  </a:solidFill>
                  <a:effectLst/>
                  <a:uLnTx/>
                  <a:uFillTx/>
                  <a:latin typeface="Segoe Light"/>
                  <a:cs typeface="Segoe Light"/>
                </a:rPr>
                <a:t>, sed do eiusmod tempor incididunt ut labore et </a:t>
              </a:r>
              <a:r>
                <a:rPr kumimoji="0" lang="en-US" sz="1200" b="0" i="0" u="none" strike="noStrike" kern="0" cap="none" spc="0" normalizeH="0" baseline="0" noProof="0" dirty="0" err="1">
                  <a:ln>
                    <a:noFill/>
                  </a:ln>
                  <a:solidFill>
                    <a:prstClr val="white"/>
                  </a:solidFill>
                  <a:effectLst/>
                  <a:uLnTx/>
                  <a:uFillTx/>
                  <a:latin typeface="Segoe Light"/>
                  <a:cs typeface="Segoe Light"/>
                </a:rPr>
                <a:t>dolore</a:t>
              </a:r>
              <a:r>
                <a:rPr kumimoji="0" lang="en-US" sz="1200" b="0" i="0" u="none" strike="noStrike" kern="0" cap="none" spc="0" normalizeH="0" baseline="0" noProof="0" dirty="0">
                  <a:ln>
                    <a:noFill/>
                  </a:ln>
                  <a:solidFill>
                    <a:prstClr val="white"/>
                  </a:solidFill>
                  <a:effectLst/>
                  <a:uLnTx/>
                  <a:uFillTx/>
                  <a:latin typeface="Segoe Light"/>
                  <a:cs typeface="Segoe Light"/>
                </a:rPr>
                <a:t> magna </a:t>
              </a:r>
              <a:r>
                <a:rPr kumimoji="0" lang="en-US" sz="1200" b="0" i="0" u="none" strike="noStrike" kern="0" cap="none" spc="0" normalizeH="0" baseline="0" noProof="0" dirty="0" err="1">
                  <a:ln>
                    <a:noFill/>
                  </a:ln>
                  <a:solidFill>
                    <a:prstClr val="white"/>
                  </a:solidFill>
                  <a:effectLst/>
                  <a:uLnTx/>
                  <a:uFillTx/>
                  <a:latin typeface="Segoe Light"/>
                  <a:cs typeface="Segoe Light"/>
                </a:rPr>
                <a:t>aliqua</a:t>
              </a:r>
              <a:r>
                <a:rPr kumimoji="0" lang="en-US" sz="1200" b="0" i="0" u="none" strike="noStrike" kern="0" cap="none" spc="0" normalizeH="0" baseline="0" noProof="0" dirty="0">
                  <a:ln>
                    <a:noFill/>
                  </a:ln>
                  <a:solidFill>
                    <a:prstClr val="white"/>
                  </a:solidFill>
                  <a:effectLst/>
                  <a:uLnTx/>
                  <a:uFillTx/>
                  <a:latin typeface="Segoe Light"/>
                  <a:cs typeface="Segoe Light"/>
                </a:rPr>
                <a:t>. Ut </a:t>
              </a:r>
              <a:r>
                <a:rPr kumimoji="0" lang="en-US" sz="1200" b="0" i="0" u="none" strike="noStrike" kern="0" cap="none" spc="0" normalizeH="0" baseline="0" noProof="0" dirty="0" err="1">
                  <a:ln>
                    <a:noFill/>
                  </a:ln>
                  <a:solidFill>
                    <a:prstClr val="white"/>
                  </a:solidFill>
                  <a:effectLst/>
                  <a:uLnTx/>
                  <a:uFillTx/>
                  <a:latin typeface="Segoe Light"/>
                  <a:cs typeface="Segoe Light"/>
                </a:rPr>
                <a:t>enim</a:t>
              </a:r>
              <a:r>
                <a:rPr kumimoji="0" lang="en-US" sz="1200" b="0" i="0" u="none" strike="noStrike" kern="0" cap="none" spc="0" normalizeH="0" baseline="0" noProof="0" dirty="0">
                  <a:ln>
                    <a:noFill/>
                  </a:ln>
                  <a:solidFill>
                    <a:prstClr val="white"/>
                  </a:solidFill>
                  <a:effectLst/>
                  <a:uLnTx/>
                  <a:uFillTx/>
                  <a:latin typeface="Segoe Light"/>
                  <a:cs typeface="Segoe Light"/>
                </a:rPr>
                <a:t> ad minim </a:t>
              </a:r>
              <a:r>
                <a:rPr kumimoji="0" lang="en-US" sz="1200" b="0" i="0" u="none" strike="noStrike" kern="0" cap="none" spc="0" normalizeH="0" baseline="0" noProof="0" dirty="0" err="1">
                  <a:ln>
                    <a:noFill/>
                  </a:ln>
                  <a:solidFill>
                    <a:prstClr val="white"/>
                  </a:solidFill>
                  <a:effectLst/>
                  <a:uLnTx/>
                  <a:uFillTx/>
                  <a:latin typeface="Segoe Light"/>
                  <a:cs typeface="Segoe Light"/>
                </a:rPr>
                <a:t>veniam</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quis</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nostrud</a:t>
              </a:r>
              <a:r>
                <a:rPr kumimoji="0" lang="en-US" sz="1200" b="0" i="0" u="none" strike="noStrike" kern="0" cap="none" spc="0" normalizeH="0" baseline="0" noProof="0" dirty="0">
                  <a:ln>
                    <a:noFill/>
                  </a:ln>
                  <a:solidFill>
                    <a:prstClr val="white"/>
                  </a:solidFill>
                  <a:effectLst/>
                  <a:uLnTx/>
                  <a:uFillTx/>
                  <a:latin typeface="Segoe Light"/>
                  <a:cs typeface="Segoe Light"/>
                </a:rPr>
                <a:t> exercitation </a:t>
              </a:r>
              <a:r>
                <a:rPr kumimoji="0" lang="en-US" sz="1200" b="0" i="0" u="none" strike="noStrike" kern="0" cap="none" spc="0" normalizeH="0" baseline="0" noProof="0" dirty="0" err="1">
                  <a:ln>
                    <a:noFill/>
                  </a:ln>
                  <a:solidFill>
                    <a:prstClr val="white"/>
                  </a:solidFill>
                  <a:effectLst/>
                  <a:uLnTx/>
                  <a:uFillTx/>
                  <a:latin typeface="Segoe Light"/>
                  <a:cs typeface="Segoe Light"/>
                </a:rPr>
                <a:t>ullamco</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laboris</a:t>
              </a:r>
              <a:r>
                <a:rPr kumimoji="0" lang="en-US" sz="1200" b="0" i="0" u="none" strike="noStrike" kern="0" cap="none" spc="0" normalizeH="0" baseline="0" noProof="0" dirty="0">
                  <a:ln>
                    <a:noFill/>
                  </a:ln>
                  <a:solidFill>
                    <a:prstClr val="white"/>
                  </a:solidFill>
                  <a:effectLst/>
                  <a:uLnTx/>
                  <a:uFillTx/>
                  <a:latin typeface="Segoe Light"/>
                  <a:cs typeface="Segoe Light"/>
                </a:rPr>
                <a:t> nisi ut </a:t>
              </a:r>
              <a:r>
                <a:rPr kumimoji="0" lang="en-US" sz="1200" b="0" i="0" u="none" strike="noStrike" kern="0" cap="none" spc="0" normalizeH="0" baseline="0" noProof="0" dirty="0" err="1">
                  <a:ln>
                    <a:noFill/>
                  </a:ln>
                  <a:solidFill>
                    <a:prstClr val="white"/>
                  </a:solidFill>
                  <a:effectLst/>
                  <a:uLnTx/>
                  <a:uFillTx/>
                  <a:latin typeface="Segoe Light"/>
                  <a:cs typeface="Segoe Light"/>
                </a:rPr>
                <a:t>aliquip</a:t>
              </a:r>
              <a:r>
                <a:rPr kumimoji="0" lang="en-US" sz="1200" b="0" i="0" u="none" strike="noStrike" kern="0" cap="none" spc="0" normalizeH="0" baseline="0" noProof="0" dirty="0">
                  <a:ln>
                    <a:noFill/>
                  </a:ln>
                  <a:solidFill>
                    <a:prstClr val="white"/>
                  </a:solidFill>
                  <a:effectLst/>
                  <a:uLnTx/>
                  <a:uFillTx/>
                  <a:latin typeface="Segoe Light"/>
                  <a:cs typeface="Segoe Light"/>
                </a:rPr>
                <a:t> ex </a:t>
              </a:r>
              <a:r>
                <a:rPr kumimoji="0" lang="en-US" sz="1200" b="0" i="0" u="none" strike="noStrike" kern="0" cap="none" spc="0" normalizeH="0" baseline="0" noProof="0" dirty="0" err="1">
                  <a:ln>
                    <a:noFill/>
                  </a:ln>
                  <a:solidFill>
                    <a:prstClr val="white"/>
                  </a:solidFill>
                  <a:effectLst/>
                  <a:uLnTx/>
                  <a:uFillTx/>
                  <a:latin typeface="Segoe Light"/>
                  <a:cs typeface="Segoe Light"/>
                </a:rPr>
                <a:t>ea</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commodo</a:t>
              </a:r>
              <a:r>
                <a:rPr kumimoji="0" lang="en-US" sz="1200" b="0" i="0" u="none" strike="noStrike" kern="0" cap="none" spc="0" normalizeH="0" baseline="0" noProof="0" dirty="0">
                  <a:ln>
                    <a:noFill/>
                  </a:ln>
                  <a:solidFill>
                    <a:prstClr val="white"/>
                  </a:solidFill>
                  <a:effectLst/>
                  <a:uLnTx/>
                  <a:uFillTx/>
                  <a:latin typeface="Segoe Light"/>
                  <a:cs typeface="Segoe Light"/>
                </a:rPr>
                <a:t> consequat. Duis aute </a:t>
              </a:r>
              <a:r>
                <a:rPr kumimoji="0" lang="en-US" sz="1200" b="0" i="0" u="none" strike="noStrike" kern="0" cap="none" spc="0" normalizeH="0" baseline="0" noProof="0" dirty="0" err="1">
                  <a:ln>
                    <a:noFill/>
                  </a:ln>
                  <a:solidFill>
                    <a:prstClr val="white"/>
                  </a:solidFill>
                  <a:effectLst/>
                  <a:uLnTx/>
                  <a:uFillTx/>
                  <a:latin typeface="Segoe Light"/>
                  <a:cs typeface="Segoe Light"/>
                </a:rPr>
                <a:t>irure</a:t>
              </a:r>
              <a:r>
                <a:rPr kumimoji="0" lang="en-US" sz="1200" b="0" i="0" u="none" strike="noStrike" kern="0" cap="none" spc="0" normalizeH="0" baseline="0" noProof="0" dirty="0">
                  <a:ln>
                    <a:noFill/>
                  </a:ln>
                  <a:solidFill>
                    <a:prstClr val="white"/>
                  </a:solidFill>
                  <a:effectLst/>
                  <a:uLnTx/>
                  <a:uFillTx/>
                  <a:latin typeface="Segoe Light"/>
                  <a:cs typeface="Segoe Light"/>
                </a:rPr>
                <a:t> dolor in reprehenderit in </a:t>
              </a:r>
              <a:r>
                <a:rPr kumimoji="0" lang="en-US" sz="1200" b="0" i="0" u="none" strike="noStrike" kern="0" cap="none" spc="0" normalizeH="0" baseline="0" noProof="0" dirty="0" err="1">
                  <a:ln>
                    <a:noFill/>
                  </a:ln>
                  <a:solidFill>
                    <a:prstClr val="white"/>
                  </a:solidFill>
                  <a:effectLst/>
                  <a:uLnTx/>
                  <a:uFillTx/>
                  <a:latin typeface="Segoe Light"/>
                  <a:cs typeface="Segoe Light"/>
                </a:rPr>
                <a:t>voluptate</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velit</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esse</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cillum</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dolore</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eu</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fugiat</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nulla</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pariatur</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Excepteur</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sint</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occaecat</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cupidatat</a:t>
              </a:r>
              <a:r>
                <a:rPr kumimoji="0" lang="en-US" sz="1200" b="0" i="0" u="none" strike="noStrike" kern="0" cap="none" spc="0" normalizeH="0" baseline="0" noProof="0" dirty="0">
                  <a:ln>
                    <a:noFill/>
                  </a:ln>
                  <a:solidFill>
                    <a:prstClr val="white"/>
                  </a:solidFill>
                  <a:effectLst/>
                  <a:uLnTx/>
                  <a:uFillTx/>
                  <a:latin typeface="Segoe Light"/>
                  <a:cs typeface="Segoe Light"/>
                </a:rPr>
                <a:t> non </a:t>
              </a:r>
              <a:r>
                <a:rPr kumimoji="0" lang="en-US" sz="1200" b="0" i="0" u="none" strike="noStrike" kern="0" cap="none" spc="0" normalizeH="0" baseline="0" noProof="0" dirty="0" err="1">
                  <a:ln>
                    <a:noFill/>
                  </a:ln>
                  <a:solidFill>
                    <a:prstClr val="white"/>
                  </a:solidFill>
                  <a:effectLst/>
                  <a:uLnTx/>
                  <a:uFillTx/>
                  <a:latin typeface="Segoe Light"/>
                  <a:cs typeface="Segoe Light"/>
                </a:rPr>
                <a:t>proident</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sunt</a:t>
              </a:r>
              <a:r>
                <a:rPr kumimoji="0" lang="en-US" sz="1200" b="0" i="0" u="none" strike="noStrike" kern="0" cap="none" spc="0" normalizeH="0" baseline="0" noProof="0" dirty="0">
                  <a:ln>
                    <a:noFill/>
                  </a:ln>
                  <a:solidFill>
                    <a:prstClr val="white"/>
                  </a:solidFill>
                  <a:effectLst/>
                  <a:uLnTx/>
                  <a:uFillTx/>
                  <a:latin typeface="Segoe Light"/>
                  <a:cs typeface="Segoe Light"/>
                </a:rPr>
                <a:t> in culpa qui </a:t>
              </a:r>
              <a:r>
                <a:rPr kumimoji="0" lang="en-US" sz="1200" b="0" i="0" u="none" strike="noStrike" kern="0" cap="none" spc="0" normalizeH="0" baseline="0" noProof="0" dirty="0" err="1">
                  <a:ln>
                    <a:noFill/>
                  </a:ln>
                  <a:solidFill>
                    <a:prstClr val="white"/>
                  </a:solidFill>
                  <a:effectLst/>
                  <a:uLnTx/>
                  <a:uFillTx/>
                  <a:latin typeface="Segoe Light"/>
                  <a:cs typeface="Segoe Light"/>
                </a:rPr>
                <a:t>officia</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deserunt</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mollit</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anim</a:t>
              </a:r>
              <a:r>
                <a:rPr kumimoji="0" lang="en-US" sz="1200" b="0" i="0" u="none" strike="noStrike" kern="0" cap="none" spc="0" normalizeH="0" baseline="0" noProof="0" dirty="0">
                  <a:ln>
                    <a:noFill/>
                  </a:ln>
                  <a:solidFill>
                    <a:prstClr val="white"/>
                  </a:solidFill>
                  <a:effectLst/>
                  <a:uLnTx/>
                  <a:uFillTx/>
                  <a:latin typeface="Segoe Light"/>
                  <a:cs typeface="Segoe Light"/>
                </a:rPr>
                <a:t> id </a:t>
              </a:r>
              <a:r>
                <a:rPr kumimoji="0" lang="en-US" sz="1200" b="0" i="0" u="none" strike="noStrike" kern="0" cap="none" spc="0" normalizeH="0" baseline="0" noProof="0" dirty="0" err="1">
                  <a:ln>
                    <a:noFill/>
                  </a:ln>
                  <a:solidFill>
                    <a:prstClr val="white"/>
                  </a:solidFill>
                  <a:effectLst/>
                  <a:uLnTx/>
                  <a:uFillTx/>
                  <a:latin typeface="Segoe Light"/>
                  <a:cs typeface="Segoe Light"/>
                </a:rPr>
                <a:t>est</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smtClean="0">
                  <a:ln>
                    <a:noFill/>
                  </a:ln>
                  <a:solidFill>
                    <a:prstClr val="white"/>
                  </a:solidFill>
                  <a:effectLst/>
                  <a:uLnTx/>
                  <a:uFillTx/>
                  <a:latin typeface="Segoe Light"/>
                  <a:cs typeface="Segoe Light"/>
                </a:rPr>
                <a:t>laborum</a:t>
              </a:r>
              <a:r>
                <a:rPr kumimoji="0" lang="en-US" sz="1200" b="0" i="0" u="none" strike="noStrike" kern="0" cap="none" spc="0" normalizeH="0" baseline="0" noProof="0" dirty="0" err="1">
                  <a:ln>
                    <a:noFill/>
                  </a:ln>
                  <a:solidFill>
                    <a:prstClr val="white"/>
                  </a:solidFill>
                  <a:effectLst/>
                  <a:uLnTx/>
                  <a:uFillTx/>
                  <a:latin typeface="Segoe Light"/>
                  <a:cs typeface="Segoe Light"/>
                </a:rPr>
                <a:t>ea</a:t>
              </a:r>
              <a:r>
                <a:rPr kumimoji="0" lang="en-US" sz="1200" b="0" i="0" u="none" strike="noStrike" kern="0" cap="none" spc="0" normalizeH="0" baseline="0" noProof="0" dirty="0">
                  <a:ln>
                    <a:noFill/>
                  </a:ln>
                  <a:solidFill>
                    <a:prstClr val="white"/>
                  </a:solidFill>
                  <a:effectLst/>
                  <a:uLnTx/>
                  <a:uFillTx/>
                  <a:latin typeface="Segoe Light"/>
                  <a:cs typeface="Segoe Light"/>
                </a:rPr>
                <a:t> </a:t>
              </a:r>
              <a:r>
                <a:rPr kumimoji="0" lang="en-US" sz="1200" b="0" i="0" u="none" strike="noStrike" kern="0" cap="none" spc="0" normalizeH="0" baseline="0" noProof="0" dirty="0" err="1">
                  <a:ln>
                    <a:noFill/>
                  </a:ln>
                  <a:solidFill>
                    <a:prstClr val="white"/>
                  </a:solidFill>
                  <a:effectLst/>
                  <a:uLnTx/>
                  <a:uFillTx/>
                  <a:latin typeface="Segoe Light"/>
                  <a:cs typeface="Segoe Light"/>
                </a:rPr>
                <a:t>commodo</a:t>
              </a:r>
              <a:r>
                <a:rPr kumimoji="0" lang="en-US" sz="1200" b="0" i="0" u="none" strike="noStrike" kern="0" cap="none" spc="0" normalizeH="0" baseline="0" noProof="0" dirty="0">
                  <a:ln>
                    <a:noFill/>
                  </a:ln>
                  <a:solidFill>
                    <a:prstClr val="white"/>
                  </a:solidFill>
                  <a:effectLst/>
                  <a:uLnTx/>
                  <a:uFillTx/>
                  <a:latin typeface="Segoe Light"/>
                  <a:cs typeface="Segoe Light"/>
                </a:rPr>
                <a:t> consequat. Duis aute </a:t>
              </a:r>
              <a:r>
                <a:rPr kumimoji="0" lang="en-US" sz="1200" b="0" i="0" u="none" strike="noStrike" kern="0" cap="none" spc="0" normalizeH="0" baseline="0" noProof="0" dirty="0" err="1">
                  <a:ln>
                    <a:noFill/>
                  </a:ln>
                  <a:solidFill>
                    <a:prstClr val="white"/>
                  </a:solidFill>
                  <a:effectLst/>
                  <a:uLnTx/>
                  <a:uFillTx/>
                  <a:latin typeface="Segoe Light"/>
                  <a:cs typeface="Segoe Light"/>
                </a:rPr>
                <a:t>irure</a:t>
              </a:r>
              <a:r>
                <a:rPr kumimoji="0" lang="en-US" sz="1200" b="0" i="0" u="none" strike="noStrike" kern="0" cap="none" spc="0" normalizeH="0" baseline="0" noProof="0" dirty="0">
                  <a:ln>
                    <a:noFill/>
                  </a:ln>
                  <a:solidFill>
                    <a:prstClr val="white"/>
                  </a:solidFill>
                  <a:effectLst/>
                  <a:uLnTx/>
                  <a:uFillTx/>
                  <a:latin typeface="Segoe Light"/>
                  <a:cs typeface="Segoe Light"/>
                </a:rPr>
                <a:t> dolor </a:t>
              </a:r>
              <a:endParaRPr kumimoji="0" lang="en-US" sz="12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endParaRPr>
            </a:p>
          </p:txBody>
        </p:sp>
        <p:pic>
          <p:nvPicPr>
            <p:cNvPr id="4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565" y="2703154"/>
              <a:ext cx="2468880" cy="329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1565" y="5727763"/>
              <a:ext cx="2468880" cy="404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Rectangle 43"/>
          <p:cNvSpPr/>
          <p:nvPr/>
        </p:nvSpPr>
        <p:spPr>
          <a:xfrm>
            <a:off x="5047521" y="1920037"/>
            <a:ext cx="4001476" cy="129266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effectLst/>
                <a:uLnTx/>
                <a:uFillTx/>
                <a:latin typeface="Segoe Light" pitchFamily="34" charset="0"/>
                <a:cs typeface="Segoe Light"/>
              </a:rPr>
              <a:t>- Content overflow</a:t>
            </a:r>
            <a:br>
              <a:rPr kumimoji="0" lang="en-US" sz="1600" b="0" i="0" u="none" strike="noStrike" kern="0" cap="none" spc="0" normalizeH="0" baseline="0" noProof="0" dirty="0" smtClean="0">
                <a:ln>
                  <a:noFill/>
                </a:ln>
                <a:effectLst/>
                <a:uLnTx/>
                <a:uFillTx/>
                <a:latin typeface="Segoe Light" pitchFamily="34" charset="0"/>
                <a:cs typeface="Segoe Light"/>
              </a:rPr>
            </a:br>
            <a:r>
              <a:rPr kumimoji="0" lang="en-US" sz="1600" b="0" i="0" u="none" strike="noStrike" kern="0" cap="none" spc="0" normalizeH="0" baseline="0" noProof="0" dirty="0" smtClean="0">
                <a:ln>
                  <a:noFill/>
                </a:ln>
                <a:effectLst/>
                <a:uLnTx/>
                <a:uFillTx/>
                <a:latin typeface="Segoe Light" pitchFamily="34" charset="0"/>
                <a:cs typeface="Segoe Light"/>
              </a:rPr>
              <a:t>- Using app bars</a:t>
            </a:r>
            <a:br>
              <a:rPr kumimoji="0" lang="en-US" sz="1600" b="0" i="0" u="none" strike="noStrike" kern="0" cap="none" spc="0" normalizeH="0" baseline="0" noProof="0" dirty="0" smtClean="0">
                <a:ln>
                  <a:noFill/>
                </a:ln>
                <a:effectLst/>
                <a:uLnTx/>
                <a:uFillTx/>
                <a:latin typeface="Segoe Light" pitchFamily="34" charset="0"/>
                <a:cs typeface="Segoe Light"/>
              </a:rPr>
            </a:br>
            <a:r>
              <a:rPr kumimoji="0" lang="en-US" sz="1600" b="0" i="0" u="none" strike="noStrike" kern="0" cap="none" spc="0" normalizeH="0" baseline="0" noProof="0" dirty="0" smtClean="0">
                <a:ln>
                  <a:noFill/>
                </a:ln>
                <a:effectLst/>
                <a:uLnTx/>
                <a:uFillTx/>
                <a:latin typeface="Segoe Light" pitchFamily="34" charset="0"/>
                <a:cs typeface="Segoe Light"/>
              </a:rPr>
              <a:t>- Background too noisy</a:t>
            </a:r>
            <a:br>
              <a:rPr kumimoji="0" lang="en-US" sz="1600" b="0" i="0" u="none" strike="noStrike" kern="0" cap="none" spc="0" normalizeH="0" baseline="0" noProof="0" dirty="0" smtClean="0">
                <a:ln>
                  <a:noFill/>
                </a:ln>
                <a:effectLst/>
                <a:uLnTx/>
                <a:uFillTx/>
                <a:latin typeface="Segoe Light" pitchFamily="34" charset="0"/>
                <a:cs typeface="Segoe Light"/>
              </a:rPr>
            </a:br>
            <a:r>
              <a:rPr kumimoji="0" lang="en-US" sz="1600" b="0" i="0" u="none" strike="noStrike" kern="0" cap="none" spc="0" normalizeH="0" baseline="0" noProof="0" dirty="0" smtClean="0">
                <a:ln>
                  <a:noFill/>
                </a:ln>
                <a:effectLst/>
                <a:uLnTx/>
                <a:uFillTx/>
                <a:latin typeface="Segoe Light" pitchFamily="34" charset="0"/>
                <a:cs typeface="Segoe Light"/>
              </a:rPr>
              <a:t>- Multiple scrolling</a:t>
            </a:r>
            <a:endParaRPr kumimoji="0" lang="en-US" sz="1600" b="0" i="0" u="none" strike="noStrike" kern="0" cap="none" spc="0" normalizeH="0" baseline="0" noProof="0" dirty="0" smtClean="0">
              <a:ln>
                <a:noFill/>
              </a:ln>
              <a:effectLst/>
              <a:uLnTx/>
              <a:uFillTx/>
              <a:latin typeface="Segoe Light"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effectLst/>
              <a:uLnTx/>
              <a:uFillTx/>
              <a:latin typeface="Segoe Light" pitchFamily="34" charset="0"/>
            </a:endParaRPr>
          </a:p>
        </p:txBody>
      </p:sp>
      <p:pic>
        <p:nvPicPr>
          <p:cNvPr id="45" name="Picture 44" descr="web control.png"/>
          <p:cNvPicPr>
            <a:picLocks noChangeAspect="1"/>
          </p:cNvPicPr>
          <p:nvPr/>
        </p:nvPicPr>
        <p:blipFill>
          <a:blip r:embed="rId6"/>
          <a:stretch>
            <a:fillRect/>
          </a:stretch>
        </p:blipFill>
        <p:spPr>
          <a:xfrm>
            <a:off x="299366" y="1644653"/>
            <a:ext cx="1906246" cy="4496499"/>
          </a:xfrm>
          <a:prstGeom prst="rect">
            <a:avLst/>
          </a:prstGeom>
        </p:spPr>
      </p:pic>
      <p:sp>
        <p:nvSpPr>
          <p:cNvPr id="46" name="TextBox 45"/>
          <p:cNvSpPr txBox="1"/>
          <p:nvPr/>
        </p:nvSpPr>
        <p:spPr>
          <a:xfrm>
            <a:off x="338676" y="1252448"/>
            <a:ext cx="1366080" cy="461665"/>
          </a:xfrm>
          <a:prstGeom prst="rect">
            <a:avLst/>
          </a:prstGeom>
          <a:noFill/>
        </p:spPr>
        <p:txBody>
          <a:bodyPr wrap="none" rtlCol="0">
            <a:spAutoFit/>
          </a:bodyPr>
          <a:lstStyle/>
          <a:p>
            <a:r>
              <a:rPr lang="en-US" sz="2400" dirty="0" smtClean="0">
                <a:solidFill>
                  <a:srgbClr val="FF0000"/>
                </a:solidFill>
                <a:latin typeface="Segoe Light" charset="0"/>
              </a:rPr>
              <a:t>incorrect</a:t>
            </a:r>
            <a:endParaRPr lang="en-US" sz="2400" dirty="0">
              <a:solidFill>
                <a:srgbClr val="FF0000"/>
              </a:solidFill>
              <a:latin typeface="Segoe Light" charset="0"/>
            </a:endParaRPr>
          </a:p>
        </p:txBody>
      </p:sp>
    </p:spTree>
    <p:extLst>
      <p:ext uri="{BB962C8B-B14F-4D97-AF65-F5344CB8AC3E}">
        <p14:creationId xmlns:p14="http://schemas.microsoft.com/office/powerpoint/2010/main" val="411597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200150"/>
            <a:ext cx="9144000" cy="4991100"/>
          </a:xfrm>
          <a:prstGeom prst="rect">
            <a:avLst/>
          </a:prstGeom>
          <a:solidFill>
            <a:schemeClr val="bg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Light" pitchFamily="34" charset="0"/>
            </a:endParaRPr>
          </a:p>
        </p:txBody>
      </p:sp>
      <p:pic>
        <p:nvPicPr>
          <p:cNvPr id="13" name="Picture 4" descr="http://sharepoint/sites/mcx/production/Shared%20Documents/metroredlinesite/img/redlines/Entertainment/PhotosCamera/hub/photoHub-06-25-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112" y="1949566"/>
            <a:ext cx="6920020" cy="332094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389436" y="608600"/>
            <a:ext cx="8363938" cy="609398"/>
          </a:xfrm>
        </p:spPr>
        <p:txBody>
          <a:bodyPr>
            <a:normAutofit fontScale="90000"/>
          </a:bodyPr>
          <a:lstStyle/>
          <a:p>
            <a:pPr algn="r"/>
            <a:r>
              <a:rPr lang="en-US" dirty="0" smtClean="0"/>
              <a:t>Correct panorama usage</a:t>
            </a:r>
            <a:endParaRPr lang="en-US" dirty="0"/>
          </a:p>
        </p:txBody>
      </p:sp>
      <p:sp>
        <p:nvSpPr>
          <p:cNvPr id="6" name="Text Placeholder 5"/>
          <p:cNvSpPr>
            <a:spLocks noGrp="1"/>
          </p:cNvSpPr>
          <p:nvPr>
            <p:ph type="body" sz="quarter" idx="10"/>
          </p:nvPr>
        </p:nvSpPr>
        <p:spPr>
          <a:xfrm>
            <a:off x="389436" y="1447800"/>
            <a:ext cx="8363938" cy="443198"/>
          </a:xfrm>
        </p:spPr>
        <p:txBody>
          <a:bodyPr>
            <a:normAutofit fontScale="85000" lnSpcReduction="20000"/>
          </a:bodyPr>
          <a:lstStyle/>
          <a:p>
            <a:endParaRPr lang="en-US"/>
          </a:p>
        </p:txBody>
      </p:sp>
      <p:sp>
        <p:nvSpPr>
          <p:cNvPr id="20" name="Rectangle 19"/>
          <p:cNvSpPr/>
          <p:nvPr/>
        </p:nvSpPr>
        <p:spPr>
          <a:xfrm>
            <a:off x="2880176" y="5360904"/>
            <a:ext cx="5870124" cy="1292662"/>
          </a:xfrm>
          <a:prstGeom prst="rect">
            <a:avLst/>
          </a:prstGeom>
          <a:noFill/>
        </p:spPr>
        <p:txBody>
          <a:bodyPr wrap="square">
            <a:spAutoFit/>
          </a:bodyPr>
          <a:lstStyle/>
          <a:p>
            <a:pPr defTabSz="914400"/>
            <a:r>
              <a:rPr lang="en-US" sz="1600" dirty="0" smtClean="0">
                <a:solidFill>
                  <a:prstClr val="white"/>
                </a:solidFill>
                <a:latin typeface="Segoe Light"/>
                <a:cs typeface="Segoe Light"/>
              </a:rPr>
              <a:t>Entice the user to explore, provide a small set of tasks at this level that are fresh, dynamic and compelling. Exploration turns to focused task.</a:t>
            </a:r>
          </a:p>
          <a:p>
            <a:pPr defTabSz="914400"/>
            <a:endParaRPr lang="en-US" sz="1600" dirty="0" smtClean="0">
              <a:solidFill>
                <a:prstClr val="white"/>
              </a:solidFill>
              <a:latin typeface="Segoe Light"/>
              <a:cs typeface="Segoe Light"/>
            </a:endParaRPr>
          </a:p>
          <a:p>
            <a:pPr defTabSz="914400"/>
            <a:endParaRPr lang="en-US" sz="1400" dirty="0" smtClean="0">
              <a:solidFill>
                <a:prstClr val="white"/>
              </a:solidFill>
              <a:latin typeface="Segoe Light"/>
            </a:endParaRPr>
          </a:p>
        </p:txBody>
      </p:sp>
      <p:pic>
        <p:nvPicPr>
          <p:cNvPr id="9" name="Picture 8" descr="web control.png"/>
          <p:cNvPicPr>
            <a:picLocks noChangeAspect="1"/>
          </p:cNvPicPr>
          <p:nvPr/>
        </p:nvPicPr>
        <p:blipFill>
          <a:blip r:embed="rId4"/>
          <a:stretch>
            <a:fillRect/>
          </a:stretch>
        </p:blipFill>
        <p:spPr>
          <a:xfrm>
            <a:off x="399050" y="1549407"/>
            <a:ext cx="2541000" cy="4496499"/>
          </a:xfrm>
          <a:prstGeom prst="rect">
            <a:avLst/>
          </a:prstGeom>
        </p:spPr>
      </p:pic>
    </p:spTree>
    <p:extLst>
      <p:ext uri="{BB962C8B-B14F-4D97-AF65-F5344CB8AC3E}">
        <p14:creationId xmlns:p14="http://schemas.microsoft.com/office/powerpoint/2010/main" val="215663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tr-TR" sz="6000" dirty="0" smtClean="0">
                <a:solidFill>
                  <a:schemeClr val="bg1"/>
                </a:solidFill>
              </a:rPr>
              <a:t>Not every app needs to have panorama or pivot!</a:t>
            </a:r>
            <a:endParaRPr lang="tr-TR" sz="6000" dirty="0">
              <a:solidFill>
                <a:schemeClr val="bg1"/>
              </a:solidFill>
            </a:endParaRPr>
          </a:p>
        </p:txBody>
      </p:sp>
      <p:sp>
        <p:nvSpPr>
          <p:cNvPr id="4" name="Subtitle 3"/>
          <p:cNvSpPr>
            <a:spLocks noGrp="1"/>
          </p:cNvSpPr>
          <p:nvPr>
            <p:ph type="subTitle" idx="1"/>
          </p:nvPr>
        </p:nvSpPr>
        <p:spPr/>
        <p:txBody>
          <a:bodyPr/>
          <a:lstStyle/>
          <a:p>
            <a:endParaRPr lang="tr-TR"/>
          </a:p>
        </p:txBody>
      </p:sp>
    </p:spTree>
    <p:extLst>
      <p:ext uri="{BB962C8B-B14F-4D97-AF65-F5344CB8AC3E}">
        <p14:creationId xmlns:p14="http://schemas.microsoft.com/office/powerpoint/2010/main" val="2630417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sz="6000" dirty="0" smtClean="0">
                <a:solidFill>
                  <a:schemeClr val="bg1"/>
                </a:solidFill>
              </a:rPr>
              <a:t>Keep in motion!</a:t>
            </a:r>
            <a:endParaRPr lang="tr-TR" sz="6000" dirty="0">
              <a:solidFill>
                <a:schemeClr val="bg1"/>
              </a:solidFill>
            </a:endParaRPr>
          </a:p>
        </p:txBody>
      </p:sp>
      <p:sp>
        <p:nvSpPr>
          <p:cNvPr id="3" name="Subtitle 2"/>
          <p:cNvSpPr>
            <a:spLocks noGrp="1"/>
          </p:cNvSpPr>
          <p:nvPr>
            <p:ph type="subTitle" idx="1"/>
          </p:nvPr>
        </p:nvSpPr>
        <p:spPr/>
        <p:txBody>
          <a:bodyPr/>
          <a:lstStyle/>
          <a:p>
            <a:r>
              <a:rPr lang="tr-TR" dirty="0" smtClean="0">
                <a:solidFill>
                  <a:schemeClr val="bg1"/>
                </a:solidFill>
              </a:rPr>
              <a:t>Do no overuse it!</a:t>
            </a:r>
            <a:endParaRPr lang="tr-TR" dirty="0">
              <a:solidFill>
                <a:schemeClr val="bg1"/>
              </a:solidFill>
            </a:endParaRPr>
          </a:p>
        </p:txBody>
      </p:sp>
    </p:spTree>
    <p:extLst>
      <p:ext uri="{BB962C8B-B14F-4D97-AF65-F5344CB8AC3E}">
        <p14:creationId xmlns:p14="http://schemas.microsoft.com/office/powerpoint/2010/main" val="8266289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sz="6000" dirty="0" smtClean="0">
                <a:solidFill>
                  <a:schemeClr val="bg1"/>
                </a:solidFill>
              </a:rPr>
              <a:t>DEMO TIME!</a:t>
            </a:r>
            <a:endParaRPr lang="tr-TR" sz="6000" dirty="0">
              <a:solidFill>
                <a:schemeClr val="bg1"/>
              </a:solidFill>
            </a:endParaRPr>
          </a:p>
        </p:txBody>
      </p:sp>
      <p:sp>
        <p:nvSpPr>
          <p:cNvPr id="3" name="Subtitle 2"/>
          <p:cNvSpPr>
            <a:spLocks noGrp="1"/>
          </p:cNvSpPr>
          <p:nvPr>
            <p:ph type="subTitle" idx="1"/>
          </p:nvPr>
        </p:nvSpPr>
        <p:spPr/>
        <p:txBody>
          <a:bodyPr/>
          <a:lstStyle/>
          <a:p>
            <a:r>
              <a:rPr lang="tr-TR" dirty="0" smtClean="0">
                <a:solidFill>
                  <a:schemeClr val="bg1"/>
                </a:solidFill>
              </a:rPr>
              <a:t>Move move move!</a:t>
            </a:r>
            <a:endParaRPr lang="tr-TR" dirty="0">
              <a:solidFill>
                <a:schemeClr val="bg1"/>
              </a:solidFill>
            </a:endParaRPr>
          </a:p>
        </p:txBody>
      </p:sp>
    </p:spTree>
    <p:extLst>
      <p:ext uri="{BB962C8B-B14F-4D97-AF65-F5344CB8AC3E}">
        <p14:creationId xmlns:p14="http://schemas.microsoft.com/office/powerpoint/2010/main" val="33777606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solidFill>
                  <a:srgbClr val="FFFFFF"/>
                </a:solidFill>
              </a:rPr>
              <a:t>User Experience Best Practices </a:t>
            </a:r>
            <a:r>
              <a:rPr lang="tr-TR" dirty="0" smtClean="0">
                <a:solidFill>
                  <a:srgbClr val="FFFFFF"/>
                </a:solidFill>
              </a:rPr>
              <a:t/>
            </a:r>
            <a:br>
              <a:rPr lang="tr-TR" dirty="0" smtClean="0">
                <a:solidFill>
                  <a:srgbClr val="FFFFFF"/>
                </a:solidFill>
              </a:rPr>
            </a:br>
            <a:r>
              <a:rPr lang="en-US" dirty="0" smtClean="0">
                <a:solidFill>
                  <a:srgbClr val="FFFFFF"/>
                </a:solidFill>
              </a:rPr>
              <a:t>for </a:t>
            </a:r>
            <a:r>
              <a:rPr lang="en-US" dirty="0">
                <a:solidFill>
                  <a:srgbClr val="FFFFFF"/>
                </a:solidFill>
              </a:rPr>
              <a:t>Building Applications on </a:t>
            </a:r>
            <a:r>
              <a:rPr lang="en-US" b="1" dirty="0">
                <a:solidFill>
                  <a:srgbClr val="FFFFFF"/>
                </a:solidFill>
              </a:rPr>
              <a:t>Windows Phone 7</a:t>
            </a:r>
          </a:p>
        </p:txBody>
      </p:sp>
      <p:sp>
        <p:nvSpPr>
          <p:cNvPr id="3" name="Subtitle 2"/>
          <p:cNvSpPr>
            <a:spLocks noGrp="1"/>
          </p:cNvSpPr>
          <p:nvPr>
            <p:ph type="subTitle" idx="1"/>
          </p:nvPr>
        </p:nvSpPr>
        <p:spPr>
          <a:xfrm>
            <a:off x="1371600" y="3993075"/>
            <a:ext cx="6400800" cy="1752600"/>
          </a:xfrm>
        </p:spPr>
        <p:txBody>
          <a:bodyPr/>
          <a:lstStyle/>
          <a:p>
            <a:r>
              <a:rPr lang="tr-TR" dirty="0" smtClean="0">
                <a:solidFill>
                  <a:schemeClr val="bg1"/>
                </a:solidFill>
              </a:rPr>
              <a:t>Daron Yöndem</a:t>
            </a:r>
          </a:p>
          <a:p>
            <a:r>
              <a:rPr lang="tr-TR" sz="2400" dirty="0" smtClean="0">
                <a:solidFill>
                  <a:schemeClr val="bg1"/>
                </a:solidFill>
              </a:rPr>
              <a:t>Microsoft Regional Director | Silverlight MVP</a:t>
            </a:r>
            <a:endParaRPr lang="en-US" dirty="0">
              <a:solidFill>
                <a:schemeClr val="bg1"/>
              </a:solidFill>
            </a:endParaRPr>
          </a:p>
        </p:txBody>
      </p:sp>
      <p:sp>
        <p:nvSpPr>
          <p:cNvPr id="4" name="Rounded Rectangle 3"/>
          <p:cNvSpPr/>
          <p:nvPr/>
        </p:nvSpPr>
        <p:spPr bwMode="auto">
          <a:xfrm>
            <a:off x="7139791" y="303358"/>
            <a:ext cx="1914525" cy="61912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36" tIns="45718" rIns="91436" bIns="45718" anchor="ctr"/>
          <a:lstStyle/>
          <a:p>
            <a:pPr algn="ctr" defTabSz="914099">
              <a:defRPr/>
            </a:pPr>
            <a:endParaRPr lang="tr-TR" sz="2200" dirty="0">
              <a:gradFill>
                <a:gsLst>
                  <a:gs pos="0">
                    <a:srgbClr val="FFFFFF"/>
                  </a:gs>
                  <a:gs pos="100000">
                    <a:srgbClr val="FFFFFF"/>
                  </a:gs>
                </a:gsLst>
                <a:lin ang="5400000" scaled="0"/>
              </a:gradFill>
            </a:endParaRPr>
          </a:p>
        </p:txBody>
      </p:sp>
      <p:pic>
        <p:nvPicPr>
          <p:cNvPr id="5" name="Picture 14" descr="MSRD_4c.tif"/>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57254" y="265258"/>
            <a:ext cx="186055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MVP_Horizontal_BlueOnl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8466" y="304945"/>
            <a:ext cx="1585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220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sz="6000" dirty="0" smtClean="0">
                <a:solidFill>
                  <a:schemeClr val="bg1"/>
                </a:solidFill>
              </a:rPr>
              <a:t>Things to remember!</a:t>
            </a:r>
            <a:endParaRPr lang="tr-TR" sz="6000" dirty="0">
              <a:solidFill>
                <a:schemeClr val="bg1"/>
              </a:solidFill>
            </a:endParaRPr>
          </a:p>
        </p:txBody>
      </p:sp>
      <p:sp>
        <p:nvSpPr>
          <p:cNvPr id="3" name="Subtitle 2"/>
          <p:cNvSpPr>
            <a:spLocks noGrp="1"/>
          </p:cNvSpPr>
          <p:nvPr>
            <p:ph type="subTitle" idx="1"/>
          </p:nvPr>
        </p:nvSpPr>
        <p:spPr/>
        <p:txBody>
          <a:bodyPr/>
          <a:lstStyle/>
          <a:p>
            <a:r>
              <a:rPr lang="tr-TR" dirty="0" smtClean="0">
                <a:solidFill>
                  <a:schemeClr val="bg1"/>
                </a:solidFill>
              </a:rPr>
              <a:t>Tips / Trick</a:t>
            </a:r>
            <a:endParaRPr lang="tr-TR" dirty="0">
              <a:solidFill>
                <a:schemeClr val="bg1"/>
              </a:solidFill>
            </a:endParaRPr>
          </a:p>
        </p:txBody>
      </p:sp>
    </p:spTree>
    <p:extLst>
      <p:ext uri="{BB962C8B-B14F-4D97-AF65-F5344CB8AC3E}">
        <p14:creationId xmlns:p14="http://schemas.microsoft.com/office/powerpoint/2010/main" val="2691110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normAutofit fontScale="90000"/>
          </a:bodyPr>
          <a:lstStyle/>
          <a:p>
            <a:pPr algn="r"/>
            <a:r>
              <a:rPr lang="en-US" dirty="0">
                <a:solidFill>
                  <a:schemeClr val="tx1"/>
                </a:solidFill>
                <a:latin typeface="Segoe Light"/>
                <a:cs typeface="Segoe Light"/>
              </a:rPr>
              <a:t>Start Tile Design</a:t>
            </a:r>
            <a:endParaRPr lang="en-US" dirty="0">
              <a:solidFill>
                <a:schemeClr val="tx1"/>
              </a:solidFill>
            </a:endParaRPr>
          </a:p>
        </p:txBody>
      </p:sp>
      <p:sp>
        <p:nvSpPr>
          <p:cNvPr id="8" name="TextBox 7"/>
          <p:cNvSpPr txBox="1"/>
          <p:nvPr/>
        </p:nvSpPr>
        <p:spPr>
          <a:xfrm>
            <a:off x="526995" y="1214348"/>
            <a:ext cx="1125629" cy="461665"/>
          </a:xfrm>
          <a:prstGeom prst="rect">
            <a:avLst/>
          </a:prstGeom>
          <a:noFill/>
        </p:spPr>
        <p:txBody>
          <a:bodyPr wrap="none" rtlCol="0">
            <a:spAutoFit/>
          </a:bodyPr>
          <a:lstStyle/>
          <a:p>
            <a:pPr defTabSz="914400"/>
            <a:r>
              <a:rPr lang="en-US" sz="2400" dirty="0" smtClean="0">
                <a:latin typeface="Segoe Light" charset="0"/>
              </a:rPr>
              <a:t>correct</a:t>
            </a:r>
            <a:endParaRPr lang="en-US" sz="2400" dirty="0">
              <a:latin typeface="Segoe Light" charset="0"/>
            </a:endParaRPr>
          </a:p>
        </p:txBody>
      </p:sp>
      <p:sp>
        <p:nvSpPr>
          <p:cNvPr id="9" name="TextBox 8"/>
          <p:cNvSpPr txBox="1"/>
          <p:nvPr/>
        </p:nvSpPr>
        <p:spPr>
          <a:xfrm>
            <a:off x="4337652" y="1214348"/>
            <a:ext cx="1366080" cy="461665"/>
          </a:xfrm>
          <a:prstGeom prst="rect">
            <a:avLst/>
          </a:prstGeom>
          <a:noFill/>
        </p:spPr>
        <p:txBody>
          <a:bodyPr wrap="none" rtlCol="0">
            <a:spAutoFit/>
          </a:bodyPr>
          <a:lstStyle/>
          <a:p>
            <a:pPr defTabSz="914400"/>
            <a:r>
              <a:rPr lang="en-US" sz="2400" dirty="0" smtClean="0">
                <a:solidFill>
                  <a:srgbClr val="FF0000"/>
                </a:solidFill>
                <a:latin typeface="Segoe Light" charset="0"/>
              </a:rPr>
              <a:t>incorrect</a:t>
            </a:r>
            <a:endParaRPr lang="en-US" sz="2400" dirty="0">
              <a:solidFill>
                <a:srgbClr val="FF0000"/>
              </a:solidFill>
              <a:latin typeface="Segoe Light" charset="0"/>
            </a:endParaRPr>
          </a:p>
        </p:txBody>
      </p:sp>
      <p:sp>
        <p:nvSpPr>
          <p:cNvPr id="15" name="Rectangle 14"/>
          <p:cNvSpPr/>
          <p:nvPr/>
        </p:nvSpPr>
        <p:spPr>
          <a:xfrm>
            <a:off x="6740979" y="1964486"/>
            <a:ext cx="2148163" cy="3724096"/>
          </a:xfrm>
          <a:prstGeom prst="rect">
            <a:avLst/>
          </a:prstGeom>
          <a:noFill/>
        </p:spPr>
        <p:txBody>
          <a:bodyPr wrap="square">
            <a:spAutoFit/>
          </a:bodyPr>
          <a:lstStyle/>
          <a:p>
            <a:pPr defTabSz="914400"/>
            <a:r>
              <a:rPr lang="en-US" sz="1600" dirty="0" smtClean="0">
                <a:latin typeface="Segoe Light"/>
              </a:rPr>
              <a:t>AVOID</a:t>
            </a:r>
            <a:endParaRPr lang="en-US" sz="1600" dirty="0">
              <a:latin typeface="Segoe Light"/>
            </a:endParaRPr>
          </a:p>
          <a:p>
            <a:pPr marL="285750" indent="-285750" defTabSz="914400">
              <a:spcBef>
                <a:spcPts val="1200"/>
              </a:spcBef>
              <a:buFont typeface="Arial" pitchFamily="34" charset="0"/>
              <a:buChar char="•"/>
            </a:pPr>
            <a:r>
              <a:rPr lang="en-US" sz="1600" dirty="0">
                <a:latin typeface="Segoe Light"/>
              </a:rPr>
              <a:t>3D type</a:t>
            </a:r>
          </a:p>
          <a:p>
            <a:pPr marL="285750" indent="-285750" defTabSz="914400">
              <a:buFont typeface="Arial" pitchFamily="34" charset="0"/>
              <a:buChar char="•"/>
            </a:pPr>
            <a:r>
              <a:rPr lang="en-US" sz="1600" dirty="0">
                <a:latin typeface="Segoe Light"/>
              </a:rPr>
              <a:t>Gradients</a:t>
            </a:r>
          </a:p>
          <a:p>
            <a:pPr marL="285750" indent="-285750" defTabSz="914400">
              <a:buFont typeface="Arial" pitchFamily="34" charset="0"/>
              <a:buChar char="•"/>
            </a:pPr>
            <a:r>
              <a:rPr lang="en-US" sz="1600" dirty="0">
                <a:latin typeface="Segoe Light"/>
              </a:rPr>
              <a:t>Rounded corners</a:t>
            </a:r>
          </a:p>
          <a:p>
            <a:pPr marL="285750" indent="-285750" defTabSz="914400">
              <a:buFont typeface="Arial" pitchFamily="34" charset="0"/>
              <a:buChar char="•"/>
            </a:pPr>
            <a:r>
              <a:rPr lang="en-US" sz="1600" dirty="0">
                <a:latin typeface="Segoe Light"/>
              </a:rPr>
              <a:t>Black on white color ways</a:t>
            </a:r>
          </a:p>
          <a:p>
            <a:pPr marL="285750" indent="-285750" defTabSz="914400">
              <a:buFont typeface="Arial" pitchFamily="34" charset="0"/>
              <a:buChar char="•"/>
            </a:pPr>
            <a:r>
              <a:rPr lang="en-US" sz="1600" dirty="0">
                <a:latin typeface="Segoe Light"/>
              </a:rPr>
              <a:t>Using non descript icons</a:t>
            </a:r>
          </a:p>
          <a:p>
            <a:pPr marL="285750" indent="-285750" defTabSz="914400">
              <a:buFont typeface="Arial" pitchFamily="34" charset="0"/>
              <a:buChar char="•"/>
            </a:pPr>
            <a:r>
              <a:rPr lang="en-US" sz="1600" dirty="0">
                <a:latin typeface="Segoe Light"/>
              </a:rPr>
              <a:t>Make sure logo is readable on light and dark themes</a:t>
            </a:r>
          </a:p>
          <a:p>
            <a:pPr marL="285750" indent="-285750" defTabSz="914400">
              <a:buFont typeface="Arial" pitchFamily="34" charset="0"/>
              <a:buChar char="•"/>
            </a:pPr>
            <a:endParaRPr lang="en-US" sz="1600" dirty="0">
              <a:latin typeface="Segoe Light"/>
            </a:endParaRPr>
          </a:p>
          <a:p>
            <a:pPr marL="285750" indent="-285750" defTabSz="914400">
              <a:buFont typeface="Arial" pitchFamily="34" charset="0"/>
              <a:buChar char="•"/>
            </a:pPr>
            <a:endParaRPr lang="en-US" sz="1600" dirty="0">
              <a:latin typeface="Segoe Light"/>
            </a:endParaRPr>
          </a:p>
          <a:p>
            <a:pPr marL="285750" indent="-285750" defTabSz="914400">
              <a:buFont typeface="Arial" pitchFamily="34" charset="0"/>
              <a:buChar char="•"/>
            </a:pPr>
            <a:endParaRPr lang="en-US" dirty="0" smtClean="0">
              <a:latin typeface="Segoe Light"/>
            </a:endParaRPr>
          </a:p>
        </p:txBody>
      </p:sp>
      <p:grpSp>
        <p:nvGrpSpPr>
          <p:cNvPr id="21" name="Group 20"/>
          <p:cNvGrpSpPr/>
          <p:nvPr/>
        </p:nvGrpSpPr>
        <p:grpSpPr>
          <a:xfrm>
            <a:off x="557680" y="1708154"/>
            <a:ext cx="2293470" cy="4279899"/>
            <a:chOff x="500530" y="1708149"/>
            <a:chExt cx="2293470" cy="4279899"/>
          </a:xfrm>
        </p:grpSpPr>
        <p:pic>
          <p:nvPicPr>
            <p:cNvPr id="22" name="Picture 2"/>
            <p:cNvPicPr>
              <a:picLocks noChangeAspect="1" noChangeArrowheads="1"/>
            </p:cNvPicPr>
            <p:nvPr/>
          </p:nvPicPr>
          <p:blipFill>
            <a:blip r:embed="rId2"/>
            <a:srcRect/>
            <a:stretch>
              <a:fillRect/>
            </a:stretch>
          </p:blipFill>
          <p:spPr bwMode="auto">
            <a:xfrm>
              <a:off x="500530" y="1708149"/>
              <a:ext cx="2293470" cy="4279899"/>
            </a:xfrm>
            <a:prstGeom prst="rect">
              <a:avLst/>
            </a:prstGeom>
            <a:noFill/>
            <a:ln w="9525">
              <a:noFill/>
              <a:miter lim="800000"/>
              <a:headEnd/>
              <a:tailEnd/>
            </a:ln>
            <a:effectLst/>
          </p:spPr>
        </p:pic>
        <p:grpSp>
          <p:nvGrpSpPr>
            <p:cNvPr id="23" name="Agrupa 19"/>
            <p:cNvGrpSpPr/>
            <p:nvPr/>
          </p:nvGrpSpPr>
          <p:grpSpPr>
            <a:xfrm>
              <a:off x="1549654" y="4813301"/>
              <a:ext cx="775631" cy="677108"/>
              <a:chOff x="7054033" y="3999875"/>
              <a:chExt cx="841248" cy="1508266"/>
            </a:xfrm>
          </p:grpSpPr>
          <p:sp>
            <p:nvSpPr>
              <p:cNvPr id="33" name="Rectangle 32"/>
              <p:cNvSpPr/>
              <p:nvPr/>
            </p:nvSpPr>
            <p:spPr>
              <a:xfrm>
                <a:off x="7054033" y="4159413"/>
                <a:ext cx="841248" cy="1042756"/>
              </a:xfrm>
              <a:prstGeom prst="rect">
                <a:avLst/>
              </a:prstGeom>
              <a:gradFill flip="none" rotWithShape="1">
                <a:gsLst>
                  <a:gs pos="0">
                    <a:srgbClr val="000082"/>
                  </a:gs>
                  <a:gs pos="30000">
                    <a:srgbClr val="66008F"/>
                  </a:gs>
                  <a:gs pos="64999">
                    <a:srgbClr val="BA0066"/>
                  </a:gs>
                  <a:gs pos="89999">
                    <a:srgbClr val="FF0000"/>
                  </a:gs>
                  <a:gs pos="100000">
                    <a:srgbClr val="FF8200"/>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prstClr val="white"/>
                  </a:solidFill>
                </a:endParaRPr>
              </a:p>
            </p:txBody>
          </p:sp>
          <p:sp>
            <p:nvSpPr>
              <p:cNvPr id="34" name="QuadreDeText 16"/>
              <p:cNvSpPr txBox="1"/>
              <p:nvPr/>
            </p:nvSpPr>
            <p:spPr>
              <a:xfrm>
                <a:off x="7301972" y="3999875"/>
                <a:ext cx="583165" cy="1508266"/>
              </a:xfrm>
              <a:prstGeom prst="rect">
                <a:avLst/>
              </a:prstGeom>
              <a:noFill/>
              <a:scene3d>
                <a:camera prst="isometricLeftDown"/>
                <a:lightRig rig="threePt" dir="t"/>
              </a:scene3d>
            </p:spPr>
            <p:txBody>
              <a:bodyPr wrap="square" lIns="0" tIns="0" rIns="0" bIns="0" rtlCol="0">
                <a:spAutoFit/>
                <a:scene3d>
                  <a:camera prst="orthographicFront"/>
                  <a:lightRig rig="soft" dir="tl">
                    <a:rot lat="0" lon="0" rev="0"/>
                  </a:lightRig>
                </a:scene3d>
                <a:sp3d extrusionH="57150" contourW="25400" prstMaterial="matte">
                  <a:bevelT w="25400" h="55880" prst="artDeco"/>
                  <a:contourClr>
                    <a:schemeClr val="accent2">
                      <a:tint val="20000"/>
                    </a:schemeClr>
                  </a:contourClr>
                </a:sp3d>
              </a:bodyPr>
              <a:lstStyle/>
              <a:p>
                <a:pPr defTabSz="914400"/>
                <a:r>
                  <a:rPr lang="en-US" sz="4400" b="1" spc="50" dirty="0" smtClean="0">
                    <a:ln w="11430"/>
                    <a:gradFill>
                      <a:gsLst>
                        <a:gs pos="25000">
                          <a:srgbClr val="C0504D">
                            <a:satMod val="155000"/>
                          </a:srgbClr>
                        </a:gs>
                        <a:gs pos="100000">
                          <a:srgbClr val="C0504D">
                            <a:shade val="45000"/>
                            <a:satMod val="165000"/>
                          </a:srgbClr>
                        </a:gs>
                      </a:gsLst>
                      <a:lin ang="5400000"/>
                    </a:gradFill>
                    <a:effectLst>
                      <a:outerShdw blurRad="60007" dist="200025" dir="15000000" sy="30000" kx="-1800000" algn="bl" rotWithShape="0">
                        <a:prstClr val="black">
                          <a:alpha val="32000"/>
                        </a:prstClr>
                      </a:outerShdw>
                    </a:effectLst>
                  </a:rPr>
                  <a:t>3</a:t>
                </a:r>
                <a:endParaRPr lang="en-US" sz="4400" b="1" spc="50" dirty="0">
                  <a:ln w="11430"/>
                  <a:gradFill>
                    <a:gsLst>
                      <a:gs pos="25000">
                        <a:srgbClr val="C0504D">
                          <a:satMod val="155000"/>
                        </a:srgbClr>
                      </a:gs>
                      <a:gs pos="100000">
                        <a:srgbClr val="C0504D">
                          <a:shade val="45000"/>
                          <a:satMod val="165000"/>
                        </a:srgbClr>
                      </a:gs>
                    </a:gsLst>
                    <a:lin ang="5400000"/>
                  </a:gradFill>
                  <a:effectLst>
                    <a:outerShdw blurRad="60007" dist="200025" dir="15000000" sy="30000" kx="-1800000" algn="bl" rotWithShape="0">
                      <a:prstClr val="black">
                        <a:alpha val="32000"/>
                      </a:prstClr>
                    </a:outerShdw>
                  </a:effectLst>
                </a:endParaRPr>
              </a:p>
            </p:txBody>
          </p:sp>
        </p:grpSp>
        <p:sp>
          <p:nvSpPr>
            <p:cNvPr id="24" name="Rectangle 23"/>
            <p:cNvSpPr/>
            <p:nvPr/>
          </p:nvSpPr>
          <p:spPr>
            <a:xfrm>
              <a:off x="704655" y="4054833"/>
              <a:ext cx="775631" cy="77563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prstClr val="white"/>
                </a:solidFill>
              </a:endParaRPr>
            </a:p>
          </p:txBody>
        </p:sp>
        <p:pic>
          <p:nvPicPr>
            <p:cNvPr id="25" name="Picture 5"/>
            <p:cNvPicPr preferRelativeResize="0">
              <a:picLocks/>
            </p:cNvPicPr>
            <p:nvPr/>
          </p:nvPicPr>
          <p:blipFill>
            <a:blip r:embed="rId3" cstate="print"/>
            <a:stretch>
              <a:fillRect/>
            </a:stretch>
          </p:blipFill>
          <p:spPr>
            <a:xfrm>
              <a:off x="704655" y="2372181"/>
              <a:ext cx="775631" cy="775631"/>
            </a:xfrm>
            <a:prstGeom prst="rect">
              <a:avLst/>
            </a:prstGeom>
          </p:spPr>
        </p:pic>
        <p:pic>
          <p:nvPicPr>
            <p:cNvPr id="26" name="Picture 25"/>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9654" y="4054833"/>
              <a:ext cx="775631" cy="77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0323" y="3213523"/>
              <a:ext cx="775631" cy="77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5"/>
            <p:cNvPicPr preferRelativeResize="0">
              <a:picLocks noChangeArrowheads="1"/>
            </p:cNvPicPr>
            <p:nvPr/>
          </p:nvPicPr>
          <p:blipFill>
            <a:blip r:embed="rId6" cstate="print">
              <a:extLst>
                <a:ext uri="{28A0092B-C50C-407E-A947-70E740481C1C}">
                  <a14:useLocalDpi xmlns:a14="http://schemas.microsoft.com/office/drawing/2010/main" val="0"/>
                </a:ext>
              </a:extLst>
            </a:blip>
            <a:srcRect b="41100"/>
            <a:stretch>
              <a:fillRect/>
            </a:stretch>
          </p:blipFill>
          <p:spPr bwMode="auto">
            <a:xfrm>
              <a:off x="704655" y="4896206"/>
              <a:ext cx="775631" cy="456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6"/>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4655" y="3213523"/>
              <a:ext cx="775631" cy="77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7677" y="2368296"/>
              <a:ext cx="800923" cy="800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Estel de 7 puntes 2"/>
            <p:cNvSpPr/>
            <p:nvPr/>
          </p:nvSpPr>
          <p:spPr>
            <a:xfrm>
              <a:off x="865691" y="4154214"/>
              <a:ext cx="453558" cy="453558"/>
            </a:xfrm>
            <a:prstGeom prst="star7">
              <a:avLst>
                <a:gd name="adj" fmla="val 26822"/>
                <a:gd name="hf" fmla="val 102572"/>
                <a:gd name="vf" fmla="val 10521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prstClr val="white"/>
                </a:solidFill>
              </a:endParaRPr>
            </a:p>
          </p:txBody>
        </p:sp>
        <p:sp>
          <p:nvSpPr>
            <p:cNvPr id="32" name="QuadreDeText 14"/>
            <p:cNvSpPr txBox="1"/>
            <p:nvPr/>
          </p:nvSpPr>
          <p:spPr>
            <a:xfrm>
              <a:off x="645584" y="4632739"/>
              <a:ext cx="983590" cy="200055"/>
            </a:xfrm>
            <a:prstGeom prst="rect">
              <a:avLst/>
            </a:prstGeom>
            <a:noFill/>
          </p:spPr>
          <p:txBody>
            <a:bodyPr wrap="square" rtlCol="0">
              <a:spAutoFit/>
            </a:bodyPr>
            <a:lstStyle/>
            <a:p>
              <a:pPr defTabSz="914400"/>
              <a:r>
                <a:rPr lang="en-US" sz="700" dirty="0" smtClean="0">
                  <a:solidFill>
                    <a:prstClr val="white"/>
                  </a:solidFill>
                  <a:latin typeface="Segoe" charset="0"/>
                </a:rPr>
                <a:t>Your ignored app</a:t>
              </a:r>
              <a:endParaRPr lang="en-US" sz="700" dirty="0">
                <a:solidFill>
                  <a:prstClr val="white"/>
                </a:solidFill>
                <a:latin typeface="Segoe" charset="0"/>
              </a:endParaRPr>
            </a:p>
          </p:txBody>
        </p:sp>
      </p:grpSp>
      <p:pic>
        <p:nvPicPr>
          <p:cNvPr id="35" name="Picture 6"/>
          <p:cNvPicPr>
            <a:picLocks noChangeAspect="1" noChangeArrowheads="1"/>
          </p:cNvPicPr>
          <p:nvPr/>
        </p:nvPicPr>
        <p:blipFill rotWithShape="1">
          <a:blip r:embed="rId9" cstate="print"/>
          <a:srcRect l="11131" t="12880" r="11455" b="22489"/>
          <a:stretch/>
        </p:blipFill>
        <p:spPr bwMode="auto">
          <a:xfrm>
            <a:off x="762821" y="2334310"/>
            <a:ext cx="1893860" cy="3027409"/>
          </a:xfrm>
          <a:prstGeom prst="rect">
            <a:avLst/>
          </a:prstGeom>
          <a:noFill/>
          <a:ln w="9525">
            <a:noFill/>
            <a:miter lim="800000"/>
            <a:headEnd/>
            <a:tailEnd/>
          </a:ln>
        </p:spPr>
      </p:pic>
      <p:pic>
        <p:nvPicPr>
          <p:cNvPr id="50" name="Picture 5"/>
          <p:cNvPicPr preferRelativeResize="0">
            <a:picLocks/>
          </p:cNvPicPr>
          <p:nvPr/>
        </p:nvPicPr>
        <p:blipFill>
          <a:blip r:embed="rId3" cstate="print"/>
          <a:stretch>
            <a:fillRect/>
          </a:stretch>
        </p:blipFill>
        <p:spPr>
          <a:xfrm>
            <a:off x="826598" y="2489200"/>
            <a:ext cx="711200" cy="711200"/>
          </a:xfrm>
          <a:prstGeom prst="rect">
            <a:avLst/>
          </a:prstGeom>
        </p:spPr>
      </p:pic>
      <p:pic>
        <p:nvPicPr>
          <p:cNvPr id="51" name="Picture 50"/>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1382" y="3245012"/>
            <a:ext cx="685638" cy="68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8711" y="2503978"/>
            <a:ext cx="702772" cy="702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1343" y="3244596"/>
            <a:ext cx="705104" cy="70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53"/>
          <p:cNvSpPr/>
          <p:nvPr/>
        </p:nvSpPr>
        <p:spPr>
          <a:xfrm>
            <a:off x="2892876" y="2307389"/>
            <a:ext cx="1583874" cy="1569660"/>
          </a:xfrm>
          <a:prstGeom prst="rect">
            <a:avLst/>
          </a:prstGeom>
          <a:noFill/>
        </p:spPr>
        <p:txBody>
          <a:bodyPr wrap="square">
            <a:spAutoFit/>
          </a:bodyPr>
          <a:lstStyle/>
          <a:p>
            <a:pPr defTabSz="914400"/>
            <a:r>
              <a:rPr lang="en-US" sz="1600" dirty="0" smtClean="0">
                <a:latin typeface="Segoe Light"/>
              </a:rPr>
              <a:t>Fits within Metro design principles</a:t>
            </a:r>
          </a:p>
          <a:p>
            <a:pPr defTabSz="914400"/>
            <a:r>
              <a:rPr lang="en-US" sz="1600" dirty="0" smtClean="0">
                <a:latin typeface="Segoe Light"/>
              </a:rPr>
              <a:t>with branding.</a:t>
            </a:r>
          </a:p>
          <a:p>
            <a:pPr defTabSz="914400">
              <a:buFontTx/>
              <a:buChar char="•"/>
            </a:pPr>
            <a:endParaRPr lang="en-US" sz="1600" dirty="0" smtClean="0">
              <a:latin typeface="Segoe Light"/>
            </a:endParaRPr>
          </a:p>
          <a:p>
            <a:pPr defTabSz="914400"/>
            <a:endParaRPr lang="en-US" sz="1600" dirty="0" smtClean="0">
              <a:latin typeface="Segoe Light"/>
            </a:endParaRPr>
          </a:p>
        </p:txBody>
      </p:sp>
      <p:grpSp>
        <p:nvGrpSpPr>
          <p:cNvPr id="106" name="Group 105"/>
          <p:cNvGrpSpPr/>
          <p:nvPr/>
        </p:nvGrpSpPr>
        <p:grpSpPr>
          <a:xfrm>
            <a:off x="4375150" y="1701799"/>
            <a:ext cx="2293470" cy="4279899"/>
            <a:chOff x="500530" y="1708149"/>
            <a:chExt cx="2293470" cy="4279899"/>
          </a:xfrm>
        </p:grpSpPr>
        <p:pic>
          <p:nvPicPr>
            <p:cNvPr id="107" name="Picture 2"/>
            <p:cNvPicPr>
              <a:picLocks noChangeAspect="1" noChangeArrowheads="1"/>
            </p:cNvPicPr>
            <p:nvPr/>
          </p:nvPicPr>
          <p:blipFill>
            <a:blip r:embed="rId2"/>
            <a:srcRect/>
            <a:stretch>
              <a:fillRect/>
            </a:stretch>
          </p:blipFill>
          <p:spPr bwMode="auto">
            <a:xfrm>
              <a:off x="500530" y="1708149"/>
              <a:ext cx="2293470" cy="4279899"/>
            </a:xfrm>
            <a:prstGeom prst="rect">
              <a:avLst/>
            </a:prstGeom>
            <a:noFill/>
            <a:ln w="9525">
              <a:noFill/>
              <a:miter lim="800000"/>
              <a:headEnd/>
              <a:tailEnd/>
            </a:ln>
            <a:effectLst/>
          </p:spPr>
        </p:pic>
        <p:grpSp>
          <p:nvGrpSpPr>
            <p:cNvPr id="108" name="Agrupa 19"/>
            <p:cNvGrpSpPr/>
            <p:nvPr/>
          </p:nvGrpSpPr>
          <p:grpSpPr>
            <a:xfrm>
              <a:off x="697381" y="2427472"/>
              <a:ext cx="793428" cy="703078"/>
              <a:chOff x="6129646" y="-1314585"/>
              <a:chExt cx="860549" cy="1566114"/>
            </a:xfrm>
          </p:grpSpPr>
          <p:sp>
            <p:nvSpPr>
              <p:cNvPr id="111" name="Rectangle 110"/>
              <p:cNvSpPr/>
              <p:nvPr/>
            </p:nvSpPr>
            <p:spPr>
              <a:xfrm>
                <a:off x="6129646" y="-1314585"/>
                <a:ext cx="841247" cy="1566114"/>
              </a:xfrm>
              <a:prstGeom prst="rect">
                <a:avLst/>
              </a:prstGeom>
              <a:gradFill flip="none" rotWithShape="1">
                <a:gsLst>
                  <a:gs pos="0">
                    <a:srgbClr val="000082"/>
                  </a:gs>
                  <a:gs pos="30000">
                    <a:srgbClr val="66008F"/>
                  </a:gs>
                  <a:gs pos="64999">
                    <a:srgbClr val="BA0066"/>
                  </a:gs>
                  <a:gs pos="89999">
                    <a:srgbClr val="FF0000"/>
                  </a:gs>
                  <a:gs pos="100000">
                    <a:srgbClr val="FF8200"/>
                  </a:gs>
                </a:gsLst>
                <a:lin ang="2700000" scaled="0"/>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 name="QuadreDeText 16"/>
              <p:cNvSpPr txBox="1"/>
              <p:nvPr/>
            </p:nvSpPr>
            <p:spPr>
              <a:xfrm>
                <a:off x="6191641" y="-1256737"/>
                <a:ext cx="798554" cy="1508265"/>
              </a:xfrm>
              <a:prstGeom prst="rect">
                <a:avLst/>
              </a:prstGeom>
              <a:noFill/>
              <a:scene3d>
                <a:camera prst="isometricLeftDown"/>
                <a:lightRig rig="threePt" dir="t"/>
              </a:scene3d>
            </p:spPr>
            <p:txBody>
              <a:bodyPr wrap="square" lIns="0" tIns="0" rIns="0" bIns="0" rtlCol="0">
                <a:spAutoFit/>
                <a:scene3d>
                  <a:camera prst="orthographicFront"/>
                  <a:lightRig rig="soft" dir="tl">
                    <a:rot lat="0" lon="0" rev="0"/>
                  </a:lightRig>
                </a:scene3d>
                <a:sp3d extrusionH="57150" contourW="25400" prstMaterial="matte">
                  <a:bevelT w="25400" h="55880" prst="artDeco"/>
                  <a:contourClr>
                    <a:schemeClr val="accent2">
                      <a:tint val="20000"/>
                    </a:schemeClr>
                  </a:contourClr>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0" cap="none" spc="50" normalizeH="0" baseline="0" noProof="0" dirty="0" smtClean="0">
                    <a:ln w="11430"/>
                    <a:gradFill>
                      <a:gsLst>
                        <a:gs pos="25000">
                          <a:srgbClr val="C0504D">
                            <a:satMod val="155000"/>
                          </a:srgbClr>
                        </a:gs>
                        <a:gs pos="100000">
                          <a:srgbClr val="C0504D">
                            <a:shade val="45000"/>
                            <a:satMod val="165000"/>
                          </a:srgbClr>
                        </a:gs>
                      </a:gsLst>
                      <a:lin ang="5400000"/>
                    </a:gradFill>
                    <a:effectLst>
                      <a:outerShdw blurRad="60007" dist="200025" dir="15000000" sy="30000" kx="-1800000" algn="bl" rotWithShape="0">
                        <a:prstClr val="black">
                          <a:alpha val="32000"/>
                        </a:prstClr>
                      </a:outerShdw>
                    </a:effectLst>
                    <a:uLnTx/>
                    <a:uFillTx/>
                  </a:rPr>
                  <a:t>3D</a:t>
                </a:r>
              </a:p>
            </p:txBody>
          </p:sp>
        </p:grpSp>
        <p:sp>
          <p:nvSpPr>
            <p:cNvPr id="109" name="Rectangle 108"/>
            <p:cNvSpPr/>
            <p:nvPr/>
          </p:nvSpPr>
          <p:spPr>
            <a:xfrm>
              <a:off x="704655" y="4054833"/>
              <a:ext cx="703925" cy="775631"/>
            </a:xfrm>
            <a:prstGeom prst="rect">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 name="Estel de 7 puntes 2"/>
            <p:cNvSpPr/>
            <p:nvPr/>
          </p:nvSpPr>
          <p:spPr>
            <a:xfrm>
              <a:off x="833941" y="4204930"/>
              <a:ext cx="428242" cy="428242"/>
            </a:xfrm>
            <a:prstGeom prst="star7">
              <a:avLst>
                <a:gd name="adj" fmla="val 26822"/>
                <a:gd name="hf" fmla="val 102572"/>
                <a:gd name="vf" fmla="val 105210"/>
              </a:avLst>
            </a:prstGeom>
            <a:solidFill>
              <a:sysClr val="windowText" lastClr="000000">
                <a:lumMod val="65000"/>
                <a:lumOff val="3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pic>
        <p:nvPicPr>
          <p:cNvPr id="113" name="Picture 6"/>
          <p:cNvPicPr>
            <a:picLocks noChangeAspect="1" noChangeArrowheads="1"/>
          </p:cNvPicPr>
          <p:nvPr/>
        </p:nvPicPr>
        <p:blipFill rotWithShape="1">
          <a:blip r:embed="rId9" cstate="print"/>
          <a:srcRect l="75600" t="12880" r="11455" b="77035"/>
          <a:stretch/>
        </p:blipFill>
        <p:spPr bwMode="auto">
          <a:xfrm>
            <a:off x="6178552" y="2327956"/>
            <a:ext cx="316697" cy="472394"/>
          </a:xfrm>
          <a:prstGeom prst="rect">
            <a:avLst/>
          </a:prstGeom>
          <a:noFill/>
          <a:ln w="9525">
            <a:noFill/>
            <a:miter lim="800000"/>
            <a:headEnd/>
            <a:tailEnd/>
          </a:ln>
        </p:spPr>
      </p:pic>
      <p:sp>
        <p:nvSpPr>
          <p:cNvPr id="114" name="Rectangle 113"/>
          <p:cNvSpPr/>
          <p:nvPr/>
        </p:nvSpPr>
        <p:spPr>
          <a:xfrm>
            <a:off x="5411125" y="4054837"/>
            <a:ext cx="754725" cy="758467"/>
          </a:xfrm>
          <a:prstGeom prst="rect">
            <a:avLst/>
          </a:prstGeom>
          <a:solidFill>
            <a:sysClr val="window" lastClr="FFFFFF">
              <a:lumMod val="9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 name="Rectangle 114"/>
          <p:cNvSpPr/>
          <p:nvPr/>
        </p:nvSpPr>
        <p:spPr>
          <a:xfrm>
            <a:off x="5422901" y="2421122"/>
            <a:ext cx="717550" cy="722128"/>
          </a:xfrm>
          <a:prstGeom prst="rect">
            <a:avLst/>
          </a:prstGeom>
          <a:gradFill flip="none" rotWithShape="1">
            <a:gsLst>
              <a:gs pos="0">
                <a:srgbClr val="000082"/>
              </a:gs>
              <a:gs pos="99000">
                <a:srgbClr val="66008F"/>
              </a:gs>
              <a:gs pos="98000">
                <a:srgbClr val="BA0066"/>
              </a:gs>
              <a:gs pos="97000">
                <a:srgbClr val="1F497D">
                  <a:lumMod val="40000"/>
                  <a:lumOff val="60000"/>
                </a:srgbClr>
              </a:gs>
              <a:gs pos="100000">
                <a:srgbClr val="FF8200"/>
              </a:gs>
            </a:gsLst>
            <a:path path="circle">
              <a:fillToRect l="100000" t="100000"/>
            </a:path>
            <a:tileRect r="-100000" b="-100000"/>
          </a:gradFill>
          <a:ln w="25400" cap="flat" cmpd="sng" algn="ctr">
            <a:noFill/>
            <a:prstDash val="solid"/>
          </a:ln>
          <a:effectLst>
            <a:glow rad="101600">
              <a:srgbClr val="9BBB59">
                <a:lumMod val="60000"/>
                <a:lumOff val="40000"/>
                <a:alpha val="75000"/>
              </a:srgbClr>
            </a:glo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 name="Rounded Rectangle 115"/>
          <p:cNvSpPr/>
          <p:nvPr/>
        </p:nvSpPr>
        <p:spPr>
          <a:xfrm>
            <a:off x="5410200" y="3238500"/>
            <a:ext cx="755650" cy="730250"/>
          </a:xfrm>
          <a:prstGeom prst="roundRect">
            <a:avLst/>
          </a:prstGeom>
          <a:solidFill>
            <a:srgbClr val="EEECE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 name="Rounded Rectangle 116"/>
          <p:cNvSpPr/>
          <p:nvPr/>
        </p:nvSpPr>
        <p:spPr>
          <a:xfrm>
            <a:off x="4572001" y="3244850"/>
            <a:ext cx="730250" cy="711200"/>
          </a:xfrm>
          <a:prstGeom prst="roundRect">
            <a:avLst/>
          </a:prstGeom>
          <a:solidFill>
            <a:srgbClr val="EEECE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8" name="Right Arrow 117"/>
          <p:cNvSpPr/>
          <p:nvPr/>
        </p:nvSpPr>
        <p:spPr>
          <a:xfrm>
            <a:off x="5568950" y="4273550"/>
            <a:ext cx="514350" cy="292100"/>
          </a:xfrm>
          <a:prstGeom prst="rightArrow">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7345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a:t>Live tiles on Start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82547" y="1447805"/>
            <a:ext cx="2330888" cy="447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stretch>
            <a:fillRect/>
          </a:stretch>
        </p:blipFill>
        <p:spPr>
          <a:xfrm>
            <a:off x="2161655" y="1650204"/>
            <a:ext cx="823810" cy="823810"/>
          </a:xfrm>
          <a:prstGeom prst="rect">
            <a:avLst/>
          </a:prstGeom>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1912" y="3783805"/>
            <a:ext cx="830974"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win" descr="\\medx\partners\Users\msmuga\Contoso\contoso_start_v3.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662" t="34233" r="19134" b="42969"/>
          <a:stretch/>
        </p:blipFill>
        <p:spPr bwMode="auto">
          <a:xfrm>
            <a:off x="3222270" y="2683017"/>
            <a:ext cx="860094" cy="8778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70337" y="3783805"/>
            <a:ext cx="82391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22270" y="1650102"/>
            <a:ext cx="82391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8973" y="4859308"/>
            <a:ext cx="82391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61551" y="4886324"/>
            <a:ext cx="839758" cy="839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61551" y="2683017"/>
            <a:ext cx="822960"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9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r>
              <a:rPr lang="en-US" sz="3200" b="1" dirty="0"/>
              <a:t>Buttons hidden </a:t>
            </a:r>
            <a:r>
              <a:rPr lang="en-US" sz="3200" b="1" dirty="0" smtClean="0"/>
              <a:t>under </a:t>
            </a:r>
            <a:r>
              <a:rPr lang="en-US" sz="3200" b="1" dirty="0"/>
              <a:t>keyboard</a:t>
            </a:r>
          </a:p>
        </p:txBody>
      </p:sp>
      <p:grpSp>
        <p:nvGrpSpPr>
          <p:cNvPr id="4" name="Group 3"/>
          <p:cNvGrpSpPr/>
          <p:nvPr/>
        </p:nvGrpSpPr>
        <p:grpSpPr>
          <a:xfrm>
            <a:off x="570380" y="1708154"/>
            <a:ext cx="2293470" cy="4279899"/>
            <a:chOff x="280459" y="2150533"/>
            <a:chExt cx="2293470" cy="4421716"/>
          </a:xfrm>
        </p:grpSpPr>
        <p:pic>
          <p:nvPicPr>
            <p:cNvPr id="5" name="Picture 2"/>
            <p:cNvPicPr>
              <a:picLocks noChangeAspect="1" noChangeArrowheads="1"/>
            </p:cNvPicPr>
            <p:nvPr/>
          </p:nvPicPr>
          <p:blipFill>
            <a:blip r:embed="rId2"/>
            <a:srcRect/>
            <a:stretch>
              <a:fillRect/>
            </a:stretch>
          </p:blipFill>
          <p:spPr bwMode="auto">
            <a:xfrm>
              <a:off x="280459" y="2150533"/>
              <a:ext cx="2293470" cy="4421716"/>
            </a:xfrm>
            <a:prstGeom prst="rect">
              <a:avLst/>
            </a:prstGeom>
            <a:noFill/>
            <a:ln w="9525">
              <a:noFill/>
              <a:miter lim="800000"/>
              <a:headEnd/>
              <a:tailEnd/>
            </a:ln>
            <a:effec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34" y="2527300"/>
              <a:ext cx="2041529" cy="340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TextBox 7"/>
          <p:cNvSpPr txBox="1"/>
          <p:nvPr/>
        </p:nvSpPr>
        <p:spPr>
          <a:xfrm>
            <a:off x="526995" y="1214348"/>
            <a:ext cx="1125629" cy="461665"/>
          </a:xfrm>
          <a:prstGeom prst="rect">
            <a:avLst/>
          </a:prstGeom>
          <a:noFill/>
        </p:spPr>
        <p:txBody>
          <a:bodyPr wrap="none" rtlCol="0">
            <a:spAutoFit/>
          </a:bodyPr>
          <a:lstStyle/>
          <a:p>
            <a:pPr defTabSz="914400"/>
            <a:r>
              <a:rPr lang="en-US" sz="2400" dirty="0" smtClean="0">
                <a:latin typeface="Segoe Light" charset="0"/>
              </a:rPr>
              <a:t>correct</a:t>
            </a:r>
            <a:endParaRPr lang="en-US" sz="2400" dirty="0">
              <a:latin typeface="Segoe Light" charset="0"/>
            </a:endParaRPr>
          </a:p>
        </p:txBody>
      </p:sp>
      <p:sp>
        <p:nvSpPr>
          <p:cNvPr id="9" name="TextBox 8"/>
          <p:cNvSpPr txBox="1"/>
          <p:nvPr/>
        </p:nvSpPr>
        <p:spPr>
          <a:xfrm>
            <a:off x="4337652" y="1214348"/>
            <a:ext cx="1366080" cy="461665"/>
          </a:xfrm>
          <a:prstGeom prst="rect">
            <a:avLst/>
          </a:prstGeom>
          <a:noFill/>
        </p:spPr>
        <p:txBody>
          <a:bodyPr wrap="none" rtlCol="0">
            <a:spAutoFit/>
          </a:bodyPr>
          <a:lstStyle/>
          <a:p>
            <a:pPr defTabSz="914400"/>
            <a:r>
              <a:rPr lang="en-US" sz="2400" dirty="0" smtClean="0">
                <a:solidFill>
                  <a:srgbClr val="FF0000"/>
                </a:solidFill>
                <a:latin typeface="Segoe Light" charset="0"/>
              </a:rPr>
              <a:t>incorrect</a:t>
            </a:r>
            <a:endParaRPr lang="en-US" sz="2400" dirty="0">
              <a:solidFill>
                <a:srgbClr val="FF0000"/>
              </a:solidFill>
              <a:latin typeface="Segoe Light" charset="0"/>
            </a:endParaRPr>
          </a:p>
        </p:txBody>
      </p:sp>
      <p:grpSp>
        <p:nvGrpSpPr>
          <p:cNvPr id="10" name="Group 9"/>
          <p:cNvGrpSpPr/>
          <p:nvPr/>
        </p:nvGrpSpPr>
        <p:grpSpPr>
          <a:xfrm>
            <a:off x="4388909" y="1701799"/>
            <a:ext cx="2293470" cy="4279899"/>
            <a:chOff x="5284259" y="1543049"/>
            <a:chExt cx="2293470" cy="4279899"/>
          </a:xfrm>
        </p:grpSpPr>
        <p:pic>
          <p:nvPicPr>
            <p:cNvPr id="11" name="Picture 2"/>
            <p:cNvPicPr>
              <a:picLocks noChangeAspect="1" noChangeArrowheads="1"/>
            </p:cNvPicPr>
            <p:nvPr/>
          </p:nvPicPr>
          <p:blipFill>
            <a:blip r:embed="rId2"/>
            <a:srcRect/>
            <a:stretch>
              <a:fillRect/>
            </a:stretch>
          </p:blipFill>
          <p:spPr bwMode="auto">
            <a:xfrm>
              <a:off x="5284259" y="1543049"/>
              <a:ext cx="2293470" cy="4279899"/>
            </a:xfrm>
            <a:prstGeom prst="rect">
              <a:avLst/>
            </a:prstGeom>
            <a:noFill/>
            <a:ln w="9525">
              <a:noFill/>
              <a:miter lim="800000"/>
              <a:headEnd/>
              <a:tailEnd/>
            </a:ln>
            <a:effec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6745" y="1880137"/>
              <a:ext cx="1959272" cy="305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QuadreDeText 2"/>
            <p:cNvSpPr txBox="1"/>
            <p:nvPr/>
          </p:nvSpPr>
          <p:spPr>
            <a:xfrm>
              <a:off x="5810250" y="4221809"/>
              <a:ext cx="1238250" cy="307777"/>
            </a:xfrm>
            <a:prstGeom prst="rect">
              <a:avLst/>
            </a:prstGeom>
            <a:noFill/>
            <a:ln w="12700">
              <a:solidFill>
                <a:schemeClr val="bg1"/>
              </a:solidFill>
            </a:ln>
          </p:spPr>
          <p:txBody>
            <a:bodyPr wrap="square" rtlCol="0">
              <a:spAutoFit/>
            </a:bodyPr>
            <a:lstStyle/>
            <a:p>
              <a:pPr algn="ctr" defTabSz="914400"/>
              <a:r>
                <a:rPr lang="en-US" sz="1400" dirty="0" smtClean="0">
                  <a:solidFill>
                    <a:prstClr val="white"/>
                  </a:solidFill>
                </a:rPr>
                <a:t>Login here</a:t>
              </a:r>
              <a:endParaRPr lang="en-US" sz="1400" dirty="0">
                <a:solidFill>
                  <a:prstClr val="white"/>
                </a:solidFill>
              </a:endParaRPr>
            </a:p>
          </p:txBody>
        </p:sp>
        <p:sp>
          <p:nvSpPr>
            <p:cNvPr id="14" name="Rectangle 13"/>
            <p:cNvSpPr/>
            <p:nvPr/>
          </p:nvSpPr>
          <p:spPr>
            <a:xfrm>
              <a:off x="5457652" y="2143980"/>
              <a:ext cx="1958364" cy="3054044"/>
            </a:xfrm>
            <a:prstGeom prst="rect">
              <a:avLst/>
            </a:prstGeom>
            <a:blipFill dpi="0" rotWithShape="1">
              <a:blip r:embed="rId5">
                <a:alphaModFix amt="5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prstClr val="white"/>
                </a:solidFill>
              </a:endParaRPr>
            </a:p>
          </p:txBody>
        </p:sp>
      </p:grpSp>
      <p:sp>
        <p:nvSpPr>
          <p:cNvPr id="15" name="Rectangle 14"/>
          <p:cNvSpPr/>
          <p:nvPr/>
        </p:nvSpPr>
        <p:spPr>
          <a:xfrm>
            <a:off x="6740979" y="1964491"/>
            <a:ext cx="2148163" cy="2277547"/>
          </a:xfrm>
          <a:prstGeom prst="rect">
            <a:avLst/>
          </a:prstGeom>
          <a:noFill/>
        </p:spPr>
        <p:txBody>
          <a:bodyPr wrap="square">
            <a:spAutoFit/>
          </a:bodyPr>
          <a:lstStyle/>
          <a:p>
            <a:pPr defTabSz="914400"/>
            <a:r>
              <a:rPr lang="en-US" sz="1600" dirty="0" smtClean="0">
                <a:latin typeface="Segoe Light"/>
              </a:rPr>
              <a:t>AVOID</a:t>
            </a:r>
          </a:p>
          <a:p>
            <a:pPr defTabSz="914400">
              <a:spcBef>
                <a:spcPts val="1200"/>
              </a:spcBef>
            </a:pPr>
            <a:r>
              <a:rPr lang="en-US" sz="1600" dirty="0" smtClean="0">
                <a:latin typeface="Segoe Light"/>
              </a:rPr>
              <a:t>Putting buttons anywhere that when the SIP is activated will hide the button to complete the task.</a:t>
            </a:r>
          </a:p>
          <a:p>
            <a:pPr defTabSz="914400">
              <a:buFontTx/>
              <a:buChar char="•"/>
            </a:pPr>
            <a:endParaRPr lang="en-US" dirty="0" smtClean="0">
              <a:latin typeface="Segoe Light"/>
            </a:endParaRPr>
          </a:p>
          <a:p>
            <a:pPr defTabSz="914400"/>
            <a:endParaRPr lang="en-US" dirty="0" smtClean="0">
              <a:latin typeface="Segoe Light"/>
            </a:endParaRPr>
          </a:p>
        </p:txBody>
      </p:sp>
      <p:sp>
        <p:nvSpPr>
          <p:cNvPr id="16" name="Bent Arrow 15"/>
          <p:cNvSpPr/>
          <p:nvPr/>
        </p:nvSpPr>
        <p:spPr>
          <a:xfrm rot="10800000">
            <a:off x="6261100" y="3657600"/>
            <a:ext cx="628650" cy="1066800"/>
          </a:xfrm>
          <a:prstGeom prst="bentArrow">
            <a:avLst>
              <a:gd name="adj1" fmla="val 10321"/>
              <a:gd name="adj2" fmla="val 25000"/>
              <a:gd name="adj3" fmla="val 25000"/>
              <a:gd name="adj4" fmla="val 5132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black"/>
              </a:solidFill>
            </a:endParaRPr>
          </a:p>
        </p:txBody>
      </p:sp>
      <p:pic>
        <p:nvPicPr>
          <p:cNvPr id="17" name="Picture 4"/>
          <p:cNvPicPr>
            <a:picLocks noChangeAspect="1" noChangeArrowheads="1"/>
          </p:cNvPicPr>
          <p:nvPr/>
        </p:nvPicPr>
        <p:blipFill>
          <a:blip r:embed="rId3">
            <a:extLst>
              <a:ext uri="{28A0092B-C50C-407E-A947-70E740481C1C}">
                <a14:useLocalDpi xmlns:a14="http://schemas.microsoft.com/office/drawing/2010/main" val="0"/>
              </a:ext>
            </a:extLst>
          </a:blip>
          <a:srcRect l="34325" t="91264" r="49542" b="-1552"/>
          <a:stretch>
            <a:fillRect/>
          </a:stretch>
        </p:blipFill>
        <p:spPr bwMode="auto">
          <a:xfrm>
            <a:off x="1716617" y="5084881"/>
            <a:ext cx="321733" cy="342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l="50802" t="91264" r="34095"/>
          <a:stretch>
            <a:fillRect/>
          </a:stretch>
        </p:blipFill>
        <p:spPr bwMode="auto">
          <a:xfrm>
            <a:off x="1437226" y="5073668"/>
            <a:ext cx="306723" cy="29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3">
            <a:lum bright="-3000"/>
            <a:extLst>
              <a:ext uri="{28A0092B-C50C-407E-A947-70E740481C1C}">
                <a14:useLocalDpi xmlns:a14="http://schemas.microsoft.com/office/drawing/2010/main" val="0"/>
              </a:ext>
            </a:extLst>
          </a:blip>
          <a:srcRect l="34325" t="91264" r="49542" b="-1552"/>
          <a:stretch>
            <a:fillRect/>
          </a:stretch>
        </p:blipFill>
        <p:spPr bwMode="auto">
          <a:xfrm>
            <a:off x="5552018" y="5078531"/>
            <a:ext cx="301722" cy="28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3">
            <a:alphaModFix/>
            <a:lum bright="-3000"/>
            <a:extLst>
              <a:ext uri="{28A0092B-C50C-407E-A947-70E740481C1C}">
                <a14:useLocalDpi xmlns:a14="http://schemas.microsoft.com/office/drawing/2010/main" val="0"/>
              </a:ext>
            </a:extLst>
          </a:blip>
          <a:srcRect l="50802" t="91264" r="34095"/>
          <a:stretch>
            <a:fillRect/>
          </a:stretch>
        </p:blipFill>
        <p:spPr bwMode="auto">
          <a:xfrm>
            <a:off x="5272618" y="5077325"/>
            <a:ext cx="296333" cy="285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53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normAutofit fontScale="90000"/>
          </a:bodyPr>
          <a:lstStyle/>
          <a:p>
            <a:pPr algn="r"/>
            <a:r>
              <a:rPr lang="en-US" dirty="0">
                <a:solidFill>
                  <a:schemeClr val="tx1"/>
                </a:solidFill>
                <a:latin typeface="Segoe Light"/>
                <a:cs typeface="Segoe Light"/>
              </a:rPr>
              <a:t>Create a splash screen</a:t>
            </a:r>
            <a:endParaRPr lang="en-US" dirty="0">
              <a:solidFill>
                <a:schemeClr val="tx1"/>
              </a:solidFill>
            </a:endParaRPr>
          </a:p>
        </p:txBody>
      </p:sp>
      <p:sp>
        <p:nvSpPr>
          <p:cNvPr id="8" name="TextBox 7"/>
          <p:cNvSpPr txBox="1"/>
          <p:nvPr/>
        </p:nvSpPr>
        <p:spPr>
          <a:xfrm>
            <a:off x="526995" y="1214348"/>
            <a:ext cx="1125629" cy="461665"/>
          </a:xfrm>
          <a:prstGeom prst="rect">
            <a:avLst/>
          </a:prstGeom>
          <a:noFill/>
        </p:spPr>
        <p:txBody>
          <a:bodyPr wrap="none" rtlCol="0">
            <a:spAutoFit/>
          </a:bodyPr>
          <a:lstStyle/>
          <a:p>
            <a:pPr defTabSz="914400"/>
            <a:r>
              <a:rPr lang="en-US" sz="2400" dirty="0" smtClean="0">
                <a:latin typeface="Segoe Light" charset="0"/>
              </a:rPr>
              <a:t>correct</a:t>
            </a:r>
            <a:endParaRPr lang="en-US" sz="2400" dirty="0">
              <a:latin typeface="Segoe Light" charset="0"/>
            </a:endParaRPr>
          </a:p>
        </p:txBody>
      </p:sp>
      <p:sp>
        <p:nvSpPr>
          <p:cNvPr id="9" name="TextBox 8"/>
          <p:cNvSpPr txBox="1"/>
          <p:nvPr/>
        </p:nvSpPr>
        <p:spPr>
          <a:xfrm>
            <a:off x="4337652" y="1214348"/>
            <a:ext cx="1366080" cy="461665"/>
          </a:xfrm>
          <a:prstGeom prst="rect">
            <a:avLst/>
          </a:prstGeom>
          <a:noFill/>
        </p:spPr>
        <p:txBody>
          <a:bodyPr wrap="none" rtlCol="0">
            <a:spAutoFit/>
          </a:bodyPr>
          <a:lstStyle/>
          <a:p>
            <a:pPr defTabSz="914400"/>
            <a:r>
              <a:rPr lang="en-US" sz="2400" dirty="0" smtClean="0">
                <a:solidFill>
                  <a:srgbClr val="FF0000"/>
                </a:solidFill>
                <a:latin typeface="Segoe Light" charset="0"/>
              </a:rPr>
              <a:t>incorrect</a:t>
            </a:r>
            <a:endParaRPr lang="en-US" sz="2400" dirty="0">
              <a:solidFill>
                <a:srgbClr val="FF0000"/>
              </a:solidFill>
              <a:latin typeface="Segoe Light" charset="0"/>
            </a:endParaRPr>
          </a:p>
        </p:txBody>
      </p:sp>
      <p:sp>
        <p:nvSpPr>
          <p:cNvPr id="15" name="Rectangle 14"/>
          <p:cNvSpPr/>
          <p:nvPr/>
        </p:nvSpPr>
        <p:spPr>
          <a:xfrm>
            <a:off x="6740979" y="3012241"/>
            <a:ext cx="2148163" cy="584775"/>
          </a:xfrm>
          <a:prstGeom prst="rect">
            <a:avLst/>
          </a:prstGeom>
          <a:noFill/>
        </p:spPr>
        <p:txBody>
          <a:bodyPr wrap="square">
            <a:spAutoFit/>
          </a:bodyPr>
          <a:lstStyle/>
          <a:p>
            <a:pPr defTabSz="914400"/>
            <a:r>
              <a:rPr lang="en-US" sz="1600" dirty="0">
                <a:latin typeface="Segoe Light"/>
              </a:rPr>
              <a:t>No indication to user </a:t>
            </a:r>
          </a:p>
          <a:p>
            <a:pPr defTabSz="914400"/>
            <a:r>
              <a:rPr lang="en-US" sz="1600" dirty="0">
                <a:latin typeface="Segoe Light"/>
              </a:rPr>
              <a:t>what is happening</a:t>
            </a:r>
            <a:r>
              <a:rPr lang="en-US" sz="1600" dirty="0" smtClean="0">
                <a:latin typeface="Segoe Light"/>
              </a:rPr>
              <a:t>.</a:t>
            </a:r>
            <a:endParaRPr lang="en-US" dirty="0" smtClean="0">
              <a:latin typeface="Segoe Light"/>
            </a:endParaRPr>
          </a:p>
        </p:txBody>
      </p:sp>
      <p:grpSp>
        <p:nvGrpSpPr>
          <p:cNvPr id="49" name="Group 12"/>
          <p:cNvGrpSpPr/>
          <p:nvPr/>
        </p:nvGrpSpPr>
        <p:grpSpPr>
          <a:xfrm>
            <a:off x="570380" y="1708154"/>
            <a:ext cx="2293470" cy="4279899"/>
            <a:chOff x="280459" y="2150533"/>
            <a:chExt cx="2293470" cy="4421716"/>
          </a:xfrm>
        </p:grpSpPr>
        <p:pic>
          <p:nvPicPr>
            <p:cNvPr id="55" name="Picture 2"/>
            <p:cNvPicPr>
              <a:picLocks noChangeAspect="1" noChangeArrowheads="1"/>
            </p:cNvPicPr>
            <p:nvPr/>
          </p:nvPicPr>
          <p:blipFill>
            <a:blip r:embed="rId2"/>
            <a:srcRect/>
            <a:stretch>
              <a:fillRect/>
            </a:stretch>
          </p:blipFill>
          <p:spPr bwMode="auto">
            <a:xfrm>
              <a:off x="280459" y="2150533"/>
              <a:ext cx="2293470" cy="4421716"/>
            </a:xfrm>
            <a:prstGeom prst="rect">
              <a:avLst/>
            </a:prstGeom>
            <a:noFill/>
            <a:ln w="9525">
              <a:noFill/>
              <a:miter lim="800000"/>
              <a:headEnd/>
              <a:tailEnd/>
            </a:ln>
            <a:effectLst/>
          </p:spPr>
        </p:pic>
        <p:pic>
          <p:nvPicPr>
            <p:cNvPr id="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34" y="2527300"/>
              <a:ext cx="2041529" cy="340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7" name="Group 18"/>
          <p:cNvGrpSpPr/>
          <p:nvPr/>
        </p:nvGrpSpPr>
        <p:grpSpPr>
          <a:xfrm>
            <a:off x="4388909" y="1701799"/>
            <a:ext cx="2293470" cy="4279899"/>
            <a:chOff x="5284259" y="1543049"/>
            <a:chExt cx="2293470" cy="4279899"/>
          </a:xfrm>
        </p:grpSpPr>
        <p:pic>
          <p:nvPicPr>
            <p:cNvPr id="58" name="Picture 2"/>
            <p:cNvPicPr>
              <a:picLocks noChangeAspect="1" noChangeArrowheads="1"/>
            </p:cNvPicPr>
            <p:nvPr/>
          </p:nvPicPr>
          <p:blipFill>
            <a:blip r:embed="rId2"/>
            <a:srcRect/>
            <a:stretch>
              <a:fillRect/>
            </a:stretch>
          </p:blipFill>
          <p:spPr bwMode="auto">
            <a:xfrm>
              <a:off x="5284259" y="1543049"/>
              <a:ext cx="2293470" cy="4279899"/>
            </a:xfrm>
            <a:prstGeom prst="rect">
              <a:avLst/>
            </a:prstGeom>
            <a:noFill/>
            <a:ln w="9525">
              <a:noFill/>
              <a:miter lim="800000"/>
              <a:headEnd/>
              <a:tailEnd/>
            </a:ln>
            <a:effectLst/>
          </p:spPr>
        </p:pic>
        <p:pic>
          <p:nvPicPr>
            <p:cNvPr id="5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6745" y="1880137"/>
              <a:ext cx="1959272" cy="305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QuadreDeText 2"/>
            <p:cNvSpPr txBox="1"/>
            <p:nvPr/>
          </p:nvSpPr>
          <p:spPr>
            <a:xfrm>
              <a:off x="5810250" y="4221809"/>
              <a:ext cx="1238250" cy="307777"/>
            </a:xfrm>
            <a:prstGeom prst="rect">
              <a:avLst/>
            </a:prstGeom>
            <a:noFill/>
            <a:ln w="12700">
              <a:solidFill>
                <a:schemeClr val="bg1"/>
              </a:solidFill>
            </a:ln>
          </p:spPr>
          <p:txBody>
            <a:bodyPr wrap="square" rtlCol="0">
              <a:spAutoFit/>
            </a:bodyPr>
            <a:lstStyle/>
            <a:p>
              <a:pPr algn="ctr" defTabSz="914400"/>
              <a:r>
                <a:rPr lang="en-US" sz="1400" dirty="0" smtClean="0">
                  <a:solidFill>
                    <a:prstClr val="white"/>
                  </a:solidFill>
                </a:rPr>
                <a:t>Login here</a:t>
              </a:r>
              <a:endParaRPr lang="en-US" sz="1400" dirty="0">
                <a:solidFill>
                  <a:prstClr val="white"/>
                </a:solidFill>
              </a:endParaRPr>
            </a:p>
          </p:txBody>
        </p:sp>
        <p:sp>
          <p:nvSpPr>
            <p:cNvPr id="61" name="Rectangle 60"/>
            <p:cNvSpPr/>
            <p:nvPr/>
          </p:nvSpPr>
          <p:spPr>
            <a:xfrm>
              <a:off x="5457652" y="2143980"/>
              <a:ext cx="1958364" cy="3054044"/>
            </a:xfrm>
            <a:prstGeom prst="rect">
              <a:avLst/>
            </a:prstGeom>
            <a:blipFill dpi="0" rotWithShape="1">
              <a:blip r:embed="rId5">
                <a:alphaModFix amt="5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prstClr val="white"/>
                </a:solidFill>
              </a:endParaRPr>
            </a:p>
          </p:txBody>
        </p:sp>
      </p:grpSp>
      <p:pic>
        <p:nvPicPr>
          <p:cNvPr id="6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0665" y="1998352"/>
            <a:ext cx="1993769" cy="3322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68" y="2080901"/>
            <a:ext cx="2056591" cy="327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Bent Arrow 65"/>
          <p:cNvSpPr/>
          <p:nvPr/>
        </p:nvSpPr>
        <p:spPr>
          <a:xfrm rot="10800000">
            <a:off x="6261100" y="3657600"/>
            <a:ext cx="628650" cy="1066800"/>
          </a:xfrm>
          <a:prstGeom prst="bentArrow">
            <a:avLst>
              <a:gd name="adj1" fmla="val 10321"/>
              <a:gd name="adj2" fmla="val 25000"/>
              <a:gd name="adj3" fmla="val 25000"/>
              <a:gd name="adj4" fmla="val 5132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black"/>
              </a:solidFill>
            </a:endParaRPr>
          </a:p>
        </p:txBody>
      </p:sp>
    </p:spTree>
    <p:extLst>
      <p:ext uri="{BB962C8B-B14F-4D97-AF65-F5344CB8AC3E}">
        <p14:creationId xmlns:p14="http://schemas.microsoft.com/office/powerpoint/2010/main" val="428556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normAutofit fontScale="90000"/>
          </a:bodyPr>
          <a:lstStyle/>
          <a:p>
            <a:r>
              <a:rPr lang="en-US" dirty="0">
                <a:solidFill>
                  <a:schemeClr val="tx1"/>
                </a:solidFill>
                <a:latin typeface="Segoe Light"/>
                <a:cs typeface="Segoe Light"/>
              </a:rPr>
              <a:t>Layout misalignment</a:t>
            </a:r>
            <a:endParaRPr lang="en-US" dirty="0">
              <a:solidFill>
                <a:schemeClr val="tx1"/>
              </a:solidFill>
            </a:endParaRPr>
          </a:p>
        </p:txBody>
      </p:sp>
      <p:sp>
        <p:nvSpPr>
          <p:cNvPr id="8" name="TextBox 7"/>
          <p:cNvSpPr txBox="1"/>
          <p:nvPr/>
        </p:nvSpPr>
        <p:spPr>
          <a:xfrm>
            <a:off x="526995" y="1214348"/>
            <a:ext cx="1125629" cy="461665"/>
          </a:xfrm>
          <a:prstGeom prst="rect">
            <a:avLst/>
          </a:prstGeom>
          <a:noFill/>
        </p:spPr>
        <p:txBody>
          <a:bodyPr wrap="none" rtlCol="0">
            <a:spAutoFit/>
          </a:bodyPr>
          <a:lstStyle/>
          <a:p>
            <a:pPr defTabSz="914400"/>
            <a:r>
              <a:rPr lang="en-US" sz="2400" dirty="0" smtClean="0">
                <a:latin typeface="Segoe Light" charset="0"/>
              </a:rPr>
              <a:t>correct</a:t>
            </a:r>
            <a:endParaRPr lang="en-US" sz="2400" dirty="0">
              <a:latin typeface="Segoe Light" charset="0"/>
            </a:endParaRPr>
          </a:p>
        </p:txBody>
      </p:sp>
      <p:sp>
        <p:nvSpPr>
          <p:cNvPr id="9" name="TextBox 8"/>
          <p:cNvSpPr txBox="1"/>
          <p:nvPr/>
        </p:nvSpPr>
        <p:spPr>
          <a:xfrm>
            <a:off x="4337652" y="1214348"/>
            <a:ext cx="1366080" cy="461665"/>
          </a:xfrm>
          <a:prstGeom prst="rect">
            <a:avLst/>
          </a:prstGeom>
          <a:noFill/>
        </p:spPr>
        <p:txBody>
          <a:bodyPr wrap="none" rtlCol="0">
            <a:spAutoFit/>
          </a:bodyPr>
          <a:lstStyle/>
          <a:p>
            <a:pPr defTabSz="914400"/>
            <a:r>
              <a:rPr lang="en-US" sz="2400" dirty="0" smtClean="0">
                <a:solidFill>
                  <a:srgbClr val="FF0000"/>
                </a:solidFill>
                <a:latin typeface="Segoe Light" charset="0"/>
              </a:rPr>
              <a:t>incorrect</a:t>
            </a:r>
            <a:endParaRPr lang="en-US" sz="2400" dirty="0">
              <a:solidFill>
                <a:srgbClr val="FF0000"/>
              </a:solidFill>
              <a:latin typeface="Segoe Light" charset="0"/>
            </a:endParaRPr>
          </a:p>
        </p:txBody>
      </p:sp>
      <p:grpSp>
        <p:nvGrpSpPr>
          <p:cNvPr id="18" name="Group 12"/>
          <p:cNvGrpSpPr/>
          <p:nvPr/>
        </p:nvGrpSpPr>
        <p:grpSpPr>
          <a:xfrm>
            <a:off x="570380" y="1708154"/>
            <a:ext cx="2293470" cy="4279899"/>
            <a:chOff x="280459" y="2150533"/>
            <a:chExt cx="2293470" cy="4421716"/>
          </a:xfrm>
        </p:grpSpPr>
        <p:pic>
          <p:nvPicPr>
            <p:cNvPr id="19" name="Picture 2"/>
            <p:cNvPicPr>
              <a:picLocks noChangeAspect="1" noChangeArrowheads="1"/>
            </p:cNvPicPr>
            <p:nvPr/>
          </p:nvPicPr>
          <p:blipFill>
            <a:blip r:embed="rId2"/>
            <a:srcRect/>
            <a:stretch>
              <a:fillRect/>
            </a:stretch>
          </p:blipFill>
          <p:spPr bwMode="auto">
            <a:xfrm>
              <a:off x="280459" y="2150533"/>
              <a:ext cx="2293470" cy="4421716"/>
            </a:xfrm>
            <a:prstGeom prst="rect">
              <a:avLst/>
            </a:prstGeom>
            <a:noFill/>
            <a:ln w="9525">
              <a:noFill/>
              <a:miter lim="800000"/>
              <a:headEnd/>
              <a:tailEnd/>
            </a:ln>
            <a:effectLst/>
          </p:spPr>
        </p:pic>
        <p:pic>
          <p:nvPicPr>
            <p:cNvPr id="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34" y="2527300"/>
              <a:ext cx="2041529" cy="340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18"/>
          <p:cNvGrpSpPr/>
          <p:nvPr/>
        </p:nvGrpSpPr>
        <p:grpSpPr>
          <a:xfrm>
            <a:off x="4388909" y="1701799"/>
            <a:ext cx="2293470" cy="4279899"/>
            <a:chOff x="5284259" y="1543049"/>
            <a:chExt cx="2293470" cy="4279899"/>
          </a:xfrm>
        </p:grpSpPr>
        <p:pic>
          <p:nvPicPr>
            <p:cNvPr id="23" name="Picture 2"/>
            <p:cNvPicPr>
              <a:picLocks noChangeAspect="1" noChangeArrowheads="1"/>
            </p:cNvPicPr>
            <p:nvPr/>
          </p:nvPicPr>
          <p:blipFill>
            <a:blip r:embed="rId2"/>
            <a:srcRect/>
            <a:stretch>
              <a:fillRect/>
            </a:stretch>
          </p:blipFill>
          <p:spPr bwMode="auto">
            <a:xfrm>
              <a:off x="5284259" y="1543049"/>
              <a:ext cx="2293470" cy="4279899"/>
            </a:xfrm>
            <a:prstGeom prst="rect">
              <a:avLst/>
            </a:prstGeom>
            <a:noFill/>
            <a:ln w="9525">
              <a:noFill/>
              <a:miter lim="800000"/>
              <a:headEnd/>
              <a:tailEnd/>
            </a:ln>
            <a:effectLst/>
          </p:spPr>
        </p:pic>
        <p:pic>
          <p:nvPicPr>
            <p:cNvPr id="2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6745" y="1880137"/>
              <a:ext cx="1959272" cy="305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QuadreDeText 2"/>
            <p:cNvSpPr txBox="1"/>
            <p:nvPr/>
          </p:nvSpPr>
          <p:spPr>
            <a:xfrm>
              <a:off x="5810250" y="4221809"/>
              <a:ext cx="1238250" cy="307777"/>
            </a:xfrm>
            <a:prstGeom prst="rect">
              <a:avLst/>
            </a:prstGeom>
            <a:noFill/>
            <a:ln w="12700">
              <a:solidFill>
                <a:schemeClr val="bg1"/>
              </a:solidFill>
            </a:ln>
          </p:spPr>
          <p:txBody>
            <a:bodyPr wrap="square" rtlCol="0">
              <a:spAutoFit/>
            </a:bodyPr>
            <a:lstStyle/>
            <a:p>
              <a:pPr algn="ctr" defTabSz="914400"/>
              <a:r>
                <a:rPr lang="en-US" sz="1400" dirty="0" smtClean="0">
                  <a:solidFill>
                    <a:prstClr val="white"/>
                  </a:solidFill>
                </a:rPr>
                <a:t>Login here</a:t>
              </a:r>
              <a:endParaRPr lang="en-US" sz="1400" dirty="0">
                <a:solidFill>
                  <a:prstClr val="white"/>
                </a:solidFill>
              </a:endParaRPr>
            </a:p>
          </p:txBody>
        </p:sp>
        <p:sp>
          <p:nvSpPr>
            <p:cNvPr id="26" name="Rectangle 25"/>
            <p:cNvSpPr/>
            <p:nvPr/>
          </p:nvSpPr>
          <p:spPr>
            <a:xfrm>
              <a:off x="5457652" y="2143980"/>
              <a:ext cx="1958364" cy="3054044"/>
            </a:xfrm>
            <a:prstGeom prst="rect">
              <a:avLst/>
            </a:prstGeom>
            <a:blipFill dpi="0" rotWithShape="1">
              <a:blip r:embed="rId5">
                <a:alphaModFix amt="5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prstClr val="white"/>
                </a:solidFill>
              </a:endParaRPr>
            </a:p>
          </p:txBody>
        </p:sp>
      </p:grpSp>
      <p:sp>
        <p:nvSpPr>
          <p:cNvPr id="27" name="Rectangle 26"/>
          <p:cNvSpPr/>
          <p:nvPr/>
        </p:nvSpPr>
        <p:spPr>
          <a:xfrm>
            <a:off x="6740976" y="1225766"/>
            <a:ext cx="2260519" cy="5509200"/>
          </a:xfrm>
          <a:prstGeom prst="rect">
            <a:avLst/>
          </a:prstGeom>
          <a:noFill/>
        </p:spPr>
        <p:txBody>
          <a:bodyPr wrap="square">
            <a:spAutoFit/>
          </a:bodyPr>
          <a:lstStyle/>
          <a:p>
            <a:pPr defTabSz="914400"/>
            <a:r>
              <a:rPr lang="en-US" sz="1600" dirty="0" smtClean="0">
                <a:latin typeface="Segoe Light"/>
              </a:rPr>
              <a:t>Metro is a grid system - </a:t>
            </a:r>
          </a:p>
          <a:p>
            <a:pPr defTabSz="914400"/>
            <a:r>
              <a:rPr lang="en-US" sz="1600" dirty="0" smtClean="0">
                <a:latin typeface="Segoe Light"/>
              </a:rPr>
              <a:t>all onscreen font</a:t>
            </a:r>
          </a:p>
          <a:p>
            <a:pPr defTabSz="914400"/>
            <a:r>
              <a:rPr lang="en-US" sz="1600" dirty="0" smtClean="0">
                <a:latin typeface="Segoe Light"/>
              </a:rPr>
              <a:t>has to adhere to a 24 pixel left screen margin that is left justified. This is</a:t>
            </a:r>
          </a:p>
          <a:p>
            <a:pPr defTabSz="914400"/>
            <a:r>
              <a:rPr lang="en-US" sz="1600" dirty="0" smtClean="0">
                <a:latin typeface="Segoe Light"/>
              </a:rPr>
              <a:t>for pivots and panoramas</a:t>
            </a:r>
          </a:p>
          <a:p>
            <a:pPr defTabSz="914400"/>
            <a:endParaRPr lang="en-US" sz="1600" dirty="0" smtClean="0">
              <a:latin typeface="Segoe Light"/>
            </a:endParaRPr>
          </a:p>
          <a:p>
            <a:pPr defTabSz="914400"/>
            <a:r>
              <a:rPr lang="en-US" sz="1600" dirty="0" smtClean="0">
                <a:latin typeface="Segoe Light"/>
              </a:rPr>
              <a:t>Templates are provided to illustrate various examples</a:t>
            </a:r>
          </a:p>
          <a:p>
            <a:pPr defTabSz="914400"/>
            <a:r>
              <a:rPr lang="en-US" sz="1600" dirty="0" smtClean="0">
                <a:latin typeface="Segoe Light"/>
              </a:rPr>
              <a:t>of list items that can be</a:t>
            </a:r>
            <a:r>
              <a:rPr lang="tr-TR" sz="1600" dirty="0" smtClean="0">
                <a:latin typeface="Segoe Light"/>
              </a:rPr>
              <a:t> </a:t>
            </a:r>
            <a:r>
              <a:rPr lang="en-US" sz="1600" dirty="0" smtClean="0">
                <a:latin typeface="Segoe Light"/>
              </a:rPr>
              <a:t>used.</a:t>
            </a:r>
          </a:p>
          <a:p>
            <a:pPr defTabSz="914400"/>
            <a:endParaRPr lang="en-US" sz="1600" dirty="0" smtClean="0">
              <a:latin typeface="Segoe Light"/>
            </a:endParaRPr>
          </a:p>
          <a:p>
            <a:pPr defTabSz="914400"/>
            <a:r>
              <a:rPr lang="en-US" sz="1600" dirty="0" smtClean="0">
                <a:latin typeface="Segoe Light"/>
              </a:rPr>
              <a:t>Pivots content is optimized to screen size and should be vertically aligned.</a:t>
            </a:r>
          </a:p>
          <a:p>
            <a:pPr defTabSz="914400">
              <a:buFontTx/>
              <a:buChar char="•"/>
            </a:pPr>
            <a:endParaRPr lang="en-US" sz="1600" dirty="0" smtClean="0">
              <a:latin typeface="Segoe Light"/>
            </a:endParaRPr>
          </a:p>
          <a:p>
            <a:pPr defTabSz="914400"/>
            <a:endParaRPr lang="en-US" sz="1600" dirty="0" smtClean="0">
              <a:latin typeface="Segoe Light"/>
            </a:endParaRPr>
          </a:p>
        </p:txBody>
      </p:sp>
      <p:pic>
        <p:nvPicPr>
          <p:cNvPr id="2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0665" y="1998352"/>
            <a:ext cx="1993769" cy="3322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90" y="2076455"/>
            <a:ext cx="2004769" cy="3289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descr="email.jpg"/>
          <p:cNvPicPr>
            <a:picLocks noChangeAspect="1"/>
          </p:cNvPicPr>
          <p:nvPr/>
        </p:nvPicPr>
        <p:blipFill>
          <a:blip r:embed="rId8"/>
          <a:stretch>
            <a:fillRect/>
          </a:stretch>
        </p:blipFill>
        <p:spPr>
          <a:xfrm>
            <a:off x="4536440" y="2006600"/>
            <a:ext cx="2011680" cy="3352800"/>
          </a:xfrm>
          <a:prstGeom prst="rect">
            <a:avLst/>
          </a:prstGeom>
        </p:spPr>
      </p:pic>
      <p:sp>
        <p:nvSpPr>
          <p:cNvPr id="31" name="Bent Arrow 30"/>
          <p:cNvSpPr/>
          <p:nvPr/>
        </p:nvSpPr>
        <p:spPr>
          <a:xfrm rot="10800000">
            <a:off x="5048250" y="1517650"/>
            <a:ext cx="285750" cy="876300"/>
          </a:xfrm>
          <a:prstGeom prst="bentArrow">
            <a:avLst>
              <a:gd name="adj1" fmla="val 10321"/>
              <a:gd name="adj2" fmla="val 40116"/>
              <a:gd name="adj3" fmla="val 50000"/>
              <a:gd name="adj4"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black"/>
              </a:solidFill>
            </a:endParaRPr>
          </a:p>
        </p:txBody>
      </p:sp>
      <p:sp>
        <p:nvSpPr>
          <p:cNvPr id="32" name="Bent Arrow 31"/>
          <p:cNvSpPr/>
          <p:nvPr/>
        </p:nvSpPr>
        <p:spPr>
          <a:xfrm rot="10800000" flipH="1">
            <a:off x="4572000" y="1606550"/>
            <a:ext cx="222250" cy="1517650"/>
          </a:xfrm>
          <a:prstGeom prst="bentArrow">
            <a:avLst>
              <a:gd name="adj1" fmla="val 10321"/>
              <a:gd name="adj2" fmla="val 40116"/>
              <a:gd name="adj3" fmla="val 50000"/>
              <a:gd name="adj4"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black"/>
              </a:solidFill>
            </a:endParaRPr>
          </a:p>
        </p:txBody>
      </p:sp>
    </p:spTree>
    <p:extLst>
      <p:ext uri="{BB962C8B-B14F-4D97-AF65-F5344CB8AC3E}">
        <p14:creationId xmlns:p14="http://schemas.microsoft.com/office/powerpoint/2010/main" val="286760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normAutofit fontScale="90000"/>
          </a:bodyPr>
          <a:lstStyle/>
          <a:p>
            <a:r>
              <a:rPr lang="en-US" dirty="0">
                <a:solidFill>
                  <a:schemeClr val="tx1"/>
                </a:solidFill>
                <a:latin typeface="Segoe Light"/>
                <a:cs typeface="Segoe Light"/>
              </a:rPr>
              <a:t>Design for theme color changes</a:t>
            </a:r>
            <a:endParaRPr lang="en-US" dirty="0">
              <a:solidFill>
                <a:schemeClr val="tx1"/>
              </a:solidFill>
            </a:endParaRPr>
          </a:p>
        </p:txBody>
      </p:sp>
      <p:sp>
        <p:nvSpPr>
          <p:cNvPr id="8" name="TextBox 7"/>
          <p:cNvSpPr txBox="1"/>
          <p:nvPr/>
        </p:nvSpPr>
        <p:spPr>
          <a:xfrm>
            <a:off x="526995" y="1214348"/>
            <a:ext cx="1125629" cy="461665"/>
          </a:xfrm>
          <a:prstGeom prst="rect">
            <a:avLst/>
          </a:prstGeom>
          <a:noFill/>
        </p:spPr>
        <p:txBody>
          <a:bodyPr wrap="none" rtlCol="0">
            <a:spAutoFit/>
          </a:bodyPr>
          <a:lstStyle/>
          <a:p>
            <a:pPr defTabSz="914400"/>
            <a:r>
              <a:rPr lang="en-US" sz="2400" dirty="0" smtClean="0">
                <a:latin typeface="Segoe Light" charset="0"/>
              </a:rPr>
              <a:t>correct</a:t>
            </a:r>
            <a:endParaRPr lang="en-US" sz="2400" dirty="0">
              <a:latin typeface="Segoe Light" charset="0"/>
            </a:endParaRPr>
          </a:p>
        </p:txBody>
      </p:sp>
      <p:sp>
        <p:nvSpPr>
          <p:cNvPr id="9" name="TextBox 8"/>
          <p:cNvSpPr txBox="1"/>
          <p:nvPr/>
        </p:nvSpPr>
        <p:spPr>
          <a:xfrm>
            <a:off x="4337652" y="1214348"/>
            <a:ext cx="1366080" cy="461665"/>
          </a:xfrm>
          <a:prstGeom prst="rect">
            <a:avLst/>
          </a:prstGeom>
          <a:noFill/>
        </p:spPr>
        <p:txBody>
          <a:bodyPr wrap="none" rtlCol="0">
            <a:spAutoFit/>
          </a:bodyPr>
          <a:lstStyle/>
          <a:p>
            <a:pPr defTabSz="914400"/>
            <a:r>
              <a:rPr lang="en-US" sz="2400" dirty="0" smtClean="0">
                <a:solidFill>
                  <a:srgbClr val="FF0000"/>
                </a:solidFill>
                <a:latin typeface="Segoe Light" charset="0"/>
              </a:rPr>
              <a:t>incorrect</a:t>
            </a:r>
            <a:endParaRPr lang="en-US" sz="2400" dirty="0">
              <a:solidFill>
                <a:srgbClr val="FF0000"/>
              </a:solidFill>
              <a:latin typeface="Segoe Light" charset="0"/>
            </a:endParaRPr>
          </a:p>
        </p:txBody>
      </p:sp>
      <p:grpSp>
        <p:nvGrpSpPr>
          <p:cNvPr id="74" name="Group 12"/>
          <p:cNvGrpSpPr/>
          <p:nvPr/>
        </p:nvGrpSpPr>
        <p:grpSpPr>
          <a:xfrm>
            <a:off x="570380" y="1708154"/>
            <a:ext cx="2293470" cy="4279899"/>
            <a:chOff x="280459" y="2150533"/>
            <a:chExt cx="2293470" cy="4421716"/>
          </a:xfrm>
        </p:grpSpPr>
        <p:pic>
          <p:nvPicPr>
            <p:cNvPr id="75" name="Picture 2"/>
            <p:cNvPicPr>
              <a:picLocks noChangeAspect="1" noChangeArrowheads="1"/>
            </p:cNvPicPr>
            <p:nvPr/>
          </p:nvPicPr>
          <p:blipFill>
            <a:blip r:embed="rId2"/>
            <a:srcRect/>
            <a:stretch>
              <a:fillRect/>
            </a:stretch>
          </p:blipFill>
          <p:spPr bwMode="auto">
            <a:xfrm>
              <a:off x="280459" y="2150533"/>
              <a:ext cx="2293470" cy="4421716"/>
            </a:xfrm>
            <a:prstGeom prst="rect">
              <a:avLst/>
            </a:prstGeom>
            <a:noFill/>
            <a:ln w="9525">
              <a:noFill/>
              <a:miter lim="800000"/>
              <a:headEnd/>
              <a:tailEnd/>
            </a:ln>
            <a:effectLst/>
          </p:spPr>
        </p:pic>
        <p:pic>
          <p:nvPicPr>
            <p:cNvPr id="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34" y="2527300"/>
              <a:ext cx="2041529" cy="340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7" name="Group 18"/>
          <p:cNvGrpSpPr/>
          <p:nvPr/>
        </p:nvGrpSpPr>
        <p:grpSpPr>
          <a:xfrm>
            <a:off x="4388909" y="1701799"/>
            <a:ext cx="2293470" cy="4279899"/>
            <a:chOff x="5284259" y="1543049"/>
            <a:chExt cx="2293470" cy="4279899"/>
          </a:xfrm>
        </p:grpSpPr>
        <p:pic>
          <p:nvPicPr>
            <p:cNvPr id="78" name="Picture 2"/>
            <p:cNvPicPr>
              <a:picLocks noChangeAspect="1" noChangeArrowheads="1"/>
            </p:cNvPicPr>
            <p:nvPr/>
          </p:nvPicPr>
          <p:blipFill>
            <a:blip r:embed="rId2"/>
            <a:srcRect/>
            <a:stretch>
              <a:fillRect/>
            </a:stretch>
          </p:blipFill>
          <p:spPr bwMode="auto">
            <a:xfrm>
              <a:off x="5284259" y="1543049"/>
              <a:ext cx="2293470" cy="4279899"/>
            </a:xfrm>
            <a:prstGeom prst="rect">
              <a:avLst/>
            </a:prstGeom>
            <a:noFill/>
            <a:ln w="9525">
              <a:noFill/>
              <a:miter lim="800000"/>
              <a:headEnd/>
              <a:tailEnd/>
            </a:ln>
            <a:effectLst/>
          </p:spPr>
        </p:pic>
        <p:pic>
          <p:nvPicPr>
            <p:cNvPr id="7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6745" y="1880137"/>
              <a:ext cx="1959272" cy="305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QuadreDeText 2"/>
            <p:cNvSpPr txBox="1"/>
            <p:nvPr/>
          </p:nvSpPr>
          <p:spPr>
            <a:xfrm>
              <a:off x="5810250" y="4221809"/>
              <a:ext cx="1238250" cy="307777"/>
            </a:xfrm>
            <a:prstGeom prst="rect">
              <a:avLst/>
            </a:prstGeom>
            <a:noFill/>
            <a:ln w="12700">
              <a:solidFill>
                <a:sysClr val="window" lastClr="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rPr>
                <a:t>Login here</a:t>
              </a:r>
            </a:p>
          </p:txBody>
        </p:sp>
        <p:sp>
          <p:nvSpPr>
            <p:cNvPr id="81" name="Rectangle 80"/>
            <p:cNvSpPr/>
            <p:nvPr/>
          </p:nvSpPr>
          <p:spPr>
            <a:xfrm>
              <a:off x="5457652" y="2143980"/>
              <a:ext cx="1958364" cy="3054044"/>
            </a:xfrm>
            <a:prstGeom prst="rect">
              <a:avLst/>
            </a:prstGeom>
            <a:blipFill dpi="0" rotWithShape="1">
              <a:blip r:embed="rId5">
                <a:alphaModFix amt="53000"/>
              </a:blip>
              <a:srcRect/>
              <a:stretch>
                <a:fillRect/>
              </a:stretch>
            </a:bli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82" name="Rectangle 81"/>
          <p:cNvSpPr/>
          <p:nvPr/>
        </p:nvSpPr>
        <p:spPr>
          <a:xfrm>
            <a:off x="6740977" y="1444469"/>
            <a:ext cx="2201142" cy="5016758"/>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effectLst/>
                <a:uLnTx/>
                <a:uFillTx/>
                <a:latin typeface="Segoe Light"/>
              </a:rPr>
              <a:t>Be sure to test that your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effectLst/>
                <a:uLnTx/>
                <a:uFillTx/>
                <a:latin typeface="Segoe Light"/>
              </a:rPr>
              <a:t>design and color used will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effectLst/>
                <a:uLnTx/>
                <a:uFillTx/>
                <a:latin typeface="Segoe Light"/>
              </a:rPr>
              <a:t>work both in the core device theme colors of light and dark.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Segoe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effectLst/>
                <a:uLnTx/>
                <a:uFillTx/>
                <a:latin typeface="Segoe Light"/>
              </a:rPr>
              <a:t>Make sure your controls and content are respecting the core theme color.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Segoe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effectLst/>
                <a:uLnTx/>
                <a:uFillTx/>
                <a:latin typeface="Segoe Light"/>
              </a:rPr>
              <a:t>If your app has a strong dependency on a color palette, lock it to a specific color.</a:t>
            </a:r>
            <a:endParaRPr kumimoji="0" lang="en-US" sz="1600" b="0"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Segoe Light"/>
            </a:endParaRPr>
          </a:p>
          <a:p>
            <a:pPr marL="0" marR="0" lvl="0" indent="0" defTabSz="914400" eaLnBrk="1" fontAlgn="auto" latinLnBrk="0" hangingPunct="1">
              <a:lnSpc>
                <a:spcPct val="100000"/>
              </a:lnSpc>
              <a:spcBef>
                <a:spcPts val="0"/>
              </a:spcBef>
              <a:spcAft>
                <a:spcPts val="0"/>
              </a:spcAft>
              <a:buClrTx/>
              <a:buSzTx/>
              <a:buFontTx/>
              <a:buChar char="•"/>
              <a:tabLst/>
              <a:defRPr/>
            </a:pPr>
            <a:endParaRPr kumimoji="0" lang="en-US" sz="1600" b="0" i="0" u="none" strike="noStrike" kern="0" cap="none" spc="0" normalizeH="0" baseline="0" noProof="0" dirty="0" smtClean="0">
              <a:ln>
                <a:noFill/>
              </a:ln>
              <a:effectLst/>
              <a:uLnTx/>
              <a:uFillTx/>
              <a:latin typeface="Segoe Ligh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effectLst/>
              <a:uLnTx/>
              <a:uFillTx/>
              <a:latin typeface="Segoe Light"/>
            </a:endParaRPr>
          </a:p>
        </p:txBody>
      </p:sp>
      <p:pic>
        <p:nvPicPr>
          <p:cNvPr id="8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0665" y="1998352"/>
            <a:ext cx="1993769" cy="3322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690" y="2076455"/>
            <a:ext cx="2004769" cy="3289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84" descr="email.jpg"/>
          <p:cNvPicPr>
            <a:picLocks noChangeAspect="1"/>
          </p:cNvPicPr>
          <p:nvPr/>
        </p:nvPicPr>
        <p:blipFill>
          <a:blip r:embed="rId8"/>
          <a:stretch>
            <a:fillRect/>
          </a:stretch>
        </p:blipFill>
        <p:spPr>
          <a:xfrm>
            <a:off x="4536440" y="2006600"/>
            <a:ext cx="2011680" cy="3352800"/>
          </a:xfrm>
          <a:prstGeom prst="rect">
            <a:avLst/>
          </a:prstGeom>
        </p:spPr>
      </p:pic>
      <p:pic>
        <p:nvPicPr>
          <p:cNvPr id="8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9" y="2070100"/>
            <a:ext cx="2019815"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Rectangle 86"/>
          <p:cNvSpPr/>
          <p:nvPr/>
        </p:nvSpPr>
        <p:spPr>
          <a:xfrm>
            <a:off x="4534656" y="2012950"/>
            <a:ext cx="1996440" cy="3327400"/>
          </a:xfrm>
          <a:prstGeom prst="rect">
            <a:avLst/>
          </a:prstGeom>
          <a:solidFill>
            <a:sysClr val="window" lastClr="FFFFFF">
              <a:lumMod val="8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 name="QuadreDeText 9"/>
          <p:cNvSpPr txBox="1"/>
          <p:nvPr/>
        </p:nvSpPr>
        <p:spPr>
          <a:xfrm>
            <a:off x="4556930" y="2470168"/>
            <a:ext cx="1938092" cy="461665"/>
          </a:xfrm>
          <a:prstGeom prst="rect">
            <a:avLst/>
          </a:prstGeom>
          <a:noFill/>
        </p:spPr>
        <p:txBody>
          <a:bodyPr wrap="square" rtlCol="0">
            <a:spAutoFit/>
          </a:bodyPr>
          <a:lstStyle/>
          <a:p>
            <a:pPr algn="ctr" defTabSz="914400"/>
            <a:r>
              <a:rPr lang="en-US" sz="1200" dirty="0" smtClean="0">
                <a:solidFill>
                  <a:srgbClr val="FFC000"/>
                </a:solidFill>
                <a:latin typeface="Segoe" charset="0"/>
              </a:rPr>
              <a:t>Doesn’t work as well on white</a:t>
            </a:r>
            <a:endParaRPr lang="en-US" sz="1200" dirty="0">
              <a:solidFill>
                <a:srgbClr val="FFC000"/>
              </a:solidFill>
              <a:latin typeface="Segoe" charset="0"/>
            </a:endParaRPr>
          </a:p>
        </p:txBody>
      </p:sp>
      <p:sp>
        <p:nvSpPr>
          <p:cNvPr id="89" name="QuadreDeText 15"/>
          <p:cNvSpPr txBox="1"/>
          <p:nvPr/>
        </p:nvSpPr>
        <p:spPr>
          <a:xfrm>
            <a:off x="4556930" y="2956290"/>
            <a:ext cx="1938092" cy="1200329"/>
          </a:xfrm>
          <a:prstGeom prst="rect">
            <a:avLst/>
          </a:prstGeom>
          <a:noFill/>
        </p:spPr>
        <p:txBody>
          <a:bodyPr wrap="square" rtlCol="0">
            <a:spAutoFit/>
          </a:bodyPr>
          <a:lstStyle/>
          <a:p>
            <a:pPr algn="ctr" defTabSz="914400"/>
            <a:r>
              <a:rPr lang="en-US" sz="1200" dirty="0" smtClean="0">
                <a:solidFill>
                  <a:prstClr val="black"/>
                </a:solidFill>
                <a:latin typeface="Segoe" charset="0"/>
              </a:rPr>
              <a:t>When the core device theme</a:t>
            </a:r>
          </a:p>
          <a:p>
            <a:pPr algn="ctr" defTabSz="914400"/>
            <a:r>
              <a:rPr lang="en-US" sz="1200" dirty="0" smtClean="0">
                <a:solidFill>
                  <a:prstClr val="black"/>
                </a:solidFill>
                <a:latin typeface="Segoe" charset="0"/>
              </a:rPr>
              <a:t>color is changed from dark to </a:t>
            </a:r>
            <a:br>
              <a:rPr lang="en-US" sz="1200" dirty="0" smtClean="0">
                <a:solidFill>
                  <a:prstClr val="black"/>
                </a:solidFill>
                <a:latin typeface="Segoe" charset="0"/>
              </a:rPr>
            </a:br>
            <a:r>
              <a:rPr lang="en-US" sz="1200" dirty="0" smtClean="0">
                <a:solidFill>
                  <a:prstClr val="black"/>
                </a:solidFill>
                <a:latin typeface="Segoe" charset="0"/>
              </a:rPr>
              <a:t>light certain colors will no </a:t>
            </a:r>
            <a:br>
              <a:rPr lang="en-US" sz="1200" dirty="0" smtClean="0">
                <a:solidFill>
                  <a:prstClr val="black"/>
                </a:solidFill>
                <a:latin typeface="Segoe" charset="0"/>
              </a:rPr>
            </a:br>
            <a:r>
              <a:rPr lang="en-US" sz="1200" dirty="0" smtClean="0">
                <a:solidFill>
                  <a:prstClr val="black"/>
                </a:solidFill>
                <a:latin typeface="Segoe" charset="0"/>
              </a:rPr>
              <a:t>longer be readable.</a:t>
            </a:r>
            <a:endParaRPr lang="en-US" sz="1200" dirty="0">
              <a:solidFill>
                <a:prstClr val="black"/>
              </a:solidFill>
              <a:latin typeface="Segoe" charset="0"/>
            </a:endParaRPr>
          </a:p>
        </p:txBody>
      </p:sp>
      <p:sp>
        <p:nvSpPr>
          <p:cNvPr id="90" name="QuadreDeText 9"/>
          <p:cNvSpPr txBox="1"/>
          <p:nvPr/>
        </p:nvSpPr>
        <p:spPr>
          <a:xfrm>
            <a:off x="742696" y="2529422"/>
            <a:ext cx="1938092" cy="461665"/>
          </a:xfrm>
          <a:prstGeom prst="rect">
            <a:avLst/>
          </a:prstGeom>
          <a:noFill/>
        </p:spPr>
        <p:txBody>
          <a:bodyPr wrap="square" rtlCol="0">
            <a:spAutoFit/>
          </a:bodyPr>
          <a:lstStyle/>
          <a:p>
            <a:pPr algn="ctr" defTabSz="914400"/>
            <a:r>
              <a:rPr lang="en-US" sz="1200" dirty="0" smtClean="0">
                <a:solidFill>
                  <a:srgbClr val="FFC000"/>
                </a:solidFill>
                <a:latin typeface="Segoe" charset="0"/>
              </a:rPr>
              <a:t>Is readable on a dark</a:t>
            </a:r>
          </a:p>
          <a:p>
            <a:pPr algn="ctr" defTabSz="914400"/>
            <a:r>
              <a:rPr lang="en-US" sz="1200" dirty="0" smtClean="0">
                <a:solidFill>
                  <a:srgbClr val="FFC000"/>
                </a:solidFill>
                <a:latin typeface="Segoe" charset="0"/>
              </a:rPr>
              <a:t>background</a:t>
            </a:r>
            <a:endParaRPr lang="en-US" sz="1200" dirty="0">
              <a:solidFill>
                <a:srgbClr val="FFC000"/>
              </a:solidFill>
              <a:latin typeface="Segoe" charset="0"/>
            </a:endParaRPr>
          </a:p>
        </p:txBody>
      </p:sp>
    </p:spTree>
    <p:extLst>
      <p:ext uri="{BB962C8B-B14F-4D97-AF65-F5344CB8AC3E}">
        <p14:creationId xmlns:p14="http://schemas.microsoft.com/office/powerpoint/2010/main" val="13916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normAutofit fontScale="90000"/>
          </a:bodyPr>
          <a:lstStyle/>
          <a:p>
            <a:r>
              <a:rPr lang="en-US" dirty="0">
                <a:solidFill>
                  <a:schemeClr val="tx1"/>
                </a:solidFill>
                <a:latin typeface="Segoe Light"/>
                <a:cs typeface="Segoe Light"/>
              </a:rPr>
              <a:t>Design for touch</a:t>
            </a:r>
            <a:endParaRPr lang="en-US" dirty="0">
              <a:solidFill>
                <a:schemeClr val="tx1"/>
              </a:solidFill>
            </a:endParaRPr>
          </a:p>
        </p:txBody>
      </p:sp>
      <p:sp>
        <p:nvSpPr>
          <p:cNvPr id="8" name="TextBox 7"/>
          <p:cNvSpPr txBox="1"/>
          <p:nvPr/>
        </p:nvSpPr>
        <p:spPr>
          <a:xfrm>
            <a:off x="526995" y="1214348"/>
            <a:ext cx="1125629" cy="461665"/>
          </a:xfrm>
          <a:prstGeom prst="rect">
            <a:avLst/>
          </a:prstGeom>
          <a:noFill/>
        </p:spPr>
        <p:txBody>
          <a:bodyPr wrap="none" rtlCol="0">
            <a:spAutoFit/>
          </a:bodyPr>
          <a:lstStyle/>
          <a:p>
            <a:pPr defTabSz="914400"/>
            <a:r>
              <a:rPr lang="en-US" sz="2400" dirty="0" smtClean="0">
                <a:latin typeface="Segoe Light" charset="0"/>
              </a:rPr>
              <a:t>correct</a:t>
            </a:r>
            <a:endParaRPr lang="en-US" sz="2400" dirty="0">
              <a:latin typeface="Segoe Light" charset="0"/>
            </a:endParaRPr>
          </a:p>
        </p:txBody>
      </p:sp>
      <p:sp>
        <p:nvSpPr>
          <p:cNvPr id="9" name="TextBox 8"/>
          <p:cNvSpPr txBox="1"/>
          <p:nvPr/>
        </p:nvSpPr>
        <p:spPr>
          <a:xfrm>
            <a:off x="4337652" y="1214348"/>
            <a:ext cx="1366080" cy="461665"/>
          </a:xfrm>
          <a:prstGeom prst="rect">
            <a:avLst/>
          </a:prstGeom>
          <a:noFill/>
        </p:spPr>
        <p:txBody>
          <a:bodyPr wrap="none" rtlCol="0">
            <a:spAutoFit/>
          </a:bodyPr>
          <a:lstStyle/>
          <a:p>
            <a:pPr defTabSz="914400"/>
            <a:r>
              <a:rPr lang="en-US" sz="2400" dirty="0" smtClean="0">
                <a:solidFill>
                  <a:srgbClr val="FF0000"/>
                </a:solidFill>
                <a:latin typeface="Segoe Light" charset="0"/>
              </a:rPr>
              <a:t>incorrect</a:t>
            </a:r>
            <a:endParaRPr lang="en-US" sz="2400" dirty="0">
              <a:solidFill>
                <a:srgbClr val="FF0000"/>
              </a:solidFill>
              <a:latin typeface="Segoe Light" charset="0"/>
            </a:endParaRPr>
          </a:p>
        </p:txBody>
      </p:sp>
      <p:grpSp>
        <p:nvGrpSpPr>
          <p:cNvPr id="41" name="Group 12"/>
          <p:cNvGrpSpPr/>
          <p:nvPr/>
        </p:nvGrpSpPr>
        <p:grpSpPr>
          <a:xfrm>
            <a:off x="570380" y="1708154"/>
            <a:ext cx="2293470" cy="4279899"/>
            <a:chOff x="280459" y="2150533"/>
            <a:chExt cx="2293470" cy="4421716"/>
          </a:xfrm>
        </p:grpSpPr>
        <p:pic>
          <p:nvPicPr>
            <p:cNvPr id="42" name="Picture 2"/>
            <p:cNvPicPr>
              <a:picLocks noChangeAspect="1" noChangeArrowheads="1"/>
            </p:cNvPicPr>
            <p:nvPr/>
          </p:nvPicPr>
          <p:blipFill>
            <a:blip r:embed="rId2"/>
            <a:srcRect/>
            <a:stretch>
              <a:fillRect/>
            </a:stretch>
          </p:blipFill>
          <p:spPr bwMode="auto">
            <a:xfrm>
              <a:off x="280459" y="2150533"/>
              <a:ext cx="2293470" cy="4421716"/>
            </a:xfrm>
            <a:prstGeom prst="rect">
              <a:avLst/>
            </a:prstGeom>
            <a:noFill/>
            <a:ln w="9525">
              <a:noFill/>
              <a:miter lim="800000"/>
              <a:headEnd/>
              <a:tailEnd/>
            </a:ln>
            <a:effectLst/>
          </p:spPr>
        </p:pic>
        <p:pic>
          <p:nvPicPr>
            <p:cNvPr id="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34" y="2527300"/>
              <a:ext cx="2041529" cy="340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4" name="Group 18"/>
          <p:cNvGrpSpPr/>
          <p:nvPr/>
        </p:nvGrpSpPr>
        <p:grpSpPr>
          <a:xfrm>
            <a:off x="4388909" y="1701799"/>
            <a:ext cx="2293470" cy="4279899"/>
            <a:chOff x="5284259" y="1543049"/>
            <a:chExt cx="2293470" cy="4279899"/>
          </a:xfrm>
        </p:grpSpPr>
        <p:pic>
          <p:nvPicPr>
            <p:cNvPr id="45" name="Picture 2"/>
            <p:cNvPicPr>
              <a:picLocks noChangeAspect="1" noChangeArrowheads="1"/>
            </p:cNvPicPr>
            <p:nvPr/>
          </p:nvPicPr>
          <p:blipFill>
            <a:blip r:embed="rId2"/>
            <a:srcRect/>
            <a:stretch>
              <a:fillRect/>
            </a:stretch>
          </p:blipFill>
          <p:spPr bwMode="auto">
            <a:xfrm>
              <a:off x="5284259" y="1543049"/>
              <a:ext cx="2293470" cy="4279899"/>
            </a:xfrm>
            <a:prstGeom prst="rect">
              <a:avLst/>
            </a:prstGeom>
            <a:noFill/>
            <a:ln w="9525">
              <a:noFill/>
              <a:miter lim="800000"/>
              <a:headEnd/>
              <a:tailEnd/>
            </a:ln>
            <a:effectLst/>
          </p:spPr>
        </p:pic>
        <p:pic>
          <p:nvPicPr>
            <p:cNvPr id="4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6745" y="1880137"/>
              <a:ext cx="1959272" cy="305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QuadreDeText 2"/>
            <p:cNvSpPr txBox="1"/>
            <p:nvPr/>
          </p:nvSpPr>
          <p:spPr>
            <a:xfrm>
              <a:off x="5810250" y="4221809"/>
              <a:ext cx="1238250" cy="307777"/>
            </a:xfrm>
            <a:prstGeom prst="rect">
              <a:avLst/>
            </a:prstGeom>
            <a:noFill/>
            <a:ln w="12700">
              <a:solidFill>
                <a:sysClr val="window" lastClr="FFFFFF"/>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rPr>
                <a:t>Login here</a:t>
              </a:r>
            </a:p>
          </p:txBody>
        </p:sp>
        <p:sp>
          <p:nvSpPr>
            <p:cNvPr id="48" name="Rectangle 47"/>
            <p:cNvSpPr/>
            <p:nvPr/>
          </p:nvSpPr>
          <p:spPr>
            <a:xfrm>
              <a:off x="5457652" y="2143980"/>
              <a:ext cx="1958364" cy="3054044"/>
            </a:xfrm>
            <a:prstGeom prst="rect">
              <a:avLst/>
            </a:prstGeom>
            <a:blipFill dpi="0" rotWithShape="1">
              <a:blip r:embed="rId5">
                <a:alphaModFix amt="53000"/>
              </a:blip>
              <a:srcRect/>
              <a:stretch>
                <a:fillRect/>
              </a:stretch>
            </a:blip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49" name="Rectangle 48"/>
          <p:cNvSpPr/>
          <p:nvPr/>
        </p:nvSpPr>
        <p:spPr>
          <a:xfrm>
            <a:off x="6740977" y="1220812"/>
            <a:ext cx="2272394" cy="5047536"/>
          </a:xfrm>
          <a:prstGeom prst="rect">
            <a:avLst/>
          </a:prstGeom>
          <a:noFill/>
        </p:spPr>
        <p:txBody>
          <a:bodyPr wrap="square">
            <a:spAutoFit/>
          </a:bodyPr>
          <a:lstStyle/>
          <a:p>
            <a:pPr defTabSz="914400"/>
            <a:r>
              <a:rPr lang="en-US" sz="1600" dirty="0" smtClean="0">
                <a:latin typeface="Segoe Light"/>
              </a:rPr>
              <a:t>Minimum font size is 15 pt.</a:t>
            </a:r>
          </a:p>
          <a:p>
            <a:pPr defTabSz="914400"/>
            <a:endParaRPr lang="en-US" sz="1600" dirty="0" smtClean="0">
              <a:latin typeface="Segoe Light"/>
            </a:endParaRPr>
          </a:p>
          <a:p>
            <a:pPr defTabSz="914400"/>
            <a:r>
              <a:rPr lang="en-US" sz="1600" dirty="0" smtClean="0">
                <a:latin typeface="Segoe Light"/>
              </a:rPr>
              <a:t>Recommended touch target size is 9mm</a:t>
            </a:r>
          </a:p>
          <a:p>
            <a:pPr defTabSz="914400"/>
            <a:endParaRPr lang="en-US" sz="1600" dirty="0" smtClean="0">
              <a:latin typeface="Segoe Light"/>
            </a:endParaRPr>
          </a:p>
          <a:p>
            <a:pPr defTabSz="914400"/>
            <a:r>
              <a:rPr lang="en-US" sz="1600" dirty="0" smtClean="0">
                <a:latin typeface="Segoe Light"/>
              </a:rPr>
              <a:t>Minimum touch target size is 7mm</a:t>
            </a:r>
          </a:p>
          <a:p>
            <a:pPr defTabSz="914400"/>
            <a:endParaRPr lang="en-US" sz="1600" dirty="0" smtClean="0">
              <a:latin typeface="Segoe Light"/>
            </a:endParaRPr>
          </a:p>
          <a:p>
            <a:pPr defTabSz="914400"/>
            <a:r>
              <a:rPr lang="en-US" sz="1600" dirty="0" smtClean="0">
                <a:latin typeface="Segoe Light"/>
              </a:rPr>
              <a:t>Minimum spacing between</a:t>
            </a:r>
            <a:r>
              <a:rPr lang="tr-TR" sz="1600" dirty="0" smtClean="0">
                <a:latin typeface="Segoe Light"/>
              </a:rPr>
              <a:t> </a:t>
            </a:r>
            <a:r>
              <a:rPr lang="en-US" sz="1600" dirty="0" smtClean="0">
                <a:latin typeface="Segoe Light"/>
              </a:rPr>
              <a:t>elements is 2mm</a:t>
            </a:r>
          </a:p>
          <a:p>
            <a:pPr defTabSz="914400"/>
            <a:endParaRPr lang="en-US" sz="1600" dirty="0" smtClean="0">
              <a:latin typeface="Segoe Light"/>
            </a:endParaRPr>
          </a:p>
          <a:p>
            <a:pPr defTabSz="914400"/>
            <a:r>
              <a:rPr lang="en-US" sz="1600" dirty="0" smtClean="0">
                <a:latin typeface="Segoe Light"/>
              </a:rPr>
              <a:t>Visual size is 60-100% of the touch target size</a:t>
            </a:r>
          </a:p>
          <a:p>
            <a:pPr defTabSz="914400"/>
            <a:endParaRPr lang="en-US" sz="1600" dirty="0" smtClean="0">
              <a:latin typeface="Segoe Light"/>
            </a:endParaRPr>
          </a:p>
          <a:p>
            <a:pPr defTabSz="914400"/>
            <a:r>
              <a:rPr lang="en-US" sz="1600" dirty="0" smtClean="0">
                <a:latin typeface="Segoe Light"/>
              </a:rPr>
              <a:t>Provide feedback when an item is touched.</a:t>
            </a:r>
          </a:p>
          <a:p>
            <a:pPr defTabSz="914400"/>
            <a:endParaRPr lang="en-US" dirty="0" smtClean="0">
              <a:latin typeface="Segoe Light"/>
            </a:endParaRPr>
          </a:p>
        </p:txBody>
      </p:sp>
      <p:pic>
        <p:nvPicPr>
          <p:cNvPr id="5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690" y="2076455"/>
            <a:ext cx="2004769" cy="3289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9" y="2070100"/>
            <a:ext cx="2019815"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QuadreDeText 9"/>
          <p:cNvSpPr txBox="1"/>
          <p:nvPr/>
        </p:nvSpPr>
        <p:spPr>
          <a:xfrm>
            <a:off x="4556930" y="2470168"/>
            <a:ext cx="1938092" cy="246221"/>
          </a:xfrm>
          <a:prstGeom prst="rect">
            <a:avLst/>
          </a:prstGeom>
          <a:noFill/>
        </p:spPr>
        <p:txBody>
          <a:bodyPr wrap="square" rtlCol="0">
            <a:spAutoFit/>
          </a:bodyPr>
          <a:lstStyle/>
          <a:p>
            <a:pPr algn="ctr" defTabSz="914400"/>
            <a:r>
              <a:rPr lang="en-US" sz="1000" dirty="0" smtClean="0">
                <a:solidFill>
                  <a:srgbClr val="FFC000"/>
                </a:solidFill>
                <a:latin typeface="Segoe" charset="0"/>
              </a:rPr>
              <a:t>Doesn’t work as well on </a:t>
            </a:r>
            <a:r>
              <a:rPr lang="en-US" sz="1000" dirty="0" err="1" smtClean="0">
                <a:solidFill>
                  <a:srgbClr val="FFC000"/>
                </a:solidFill>
                <a:latin typeface="Segoe" charset="0"/>
              </a:rPr>
              <a:t>hte</a:t>
            </a:r>
            <a:endParaRPr lang="en-US" sz="1000" dirty="0">
              <a:solidFill>
                <a:srgbClr val="FFC000"/>
              </a:solidFill>
              <a:latin typeface="Segoe" charset="0"/>
            </a:endParaRPr>
          </a:p>
        </p:txBody>
      </p:sp>
      <p:sp>
        <p:nvSpPr>
          <p:cNvPr id="53" name="QuadreDeText 15"/>
          <p:cNvSpPr txBox="1"/>
          <p:nvPr/>
        </p:nvSpPr>
        <p:spPr>
          <a:xfrm>
            <a:off x="4556930" y="2956286"/>
            <a:ext cx="1938092" cy="707886"/>
          </a:xfrm>
          <a:prstGeom prst="rect">
            <a:avLst/>
          </a:prstGeom>
          <a:noFill/>
        </p:spPr>
        <p:txBody>
          <a:bodyPr wrap="square" rtlCol="0">
            <a:spAutoFit/>
          </a:bodyPr>
          <a:lstStyle/>
          <a:p>
            <a:pPr algn="ctr" defTabSz="914400"/>
            <a:r>
              <a:rPr lang="en-US" sz="1000" dirty="0" smtClean="0">
                <a:solidFill>
                  <a:prstClr val="black"/>
                </a:solidFill>
                <a:latin typeface="Segoe" charset="0"/>
              </a:rPr>
              <a:t>When the core device </a:t>
            </a:r>
            <a:r>
              <a:rPr lang="en-US" sz="1000" dirty="0" err="1" smtClean="0">
                <a:solidFill>
                  <a:prstClr val="black"/>
                </a:solidFill>
                <a:latin typeface="Segoe" charset="0"/>
              </a:rPr>
              <a:t>thme</a:t>
            </a:r>
            <a:endParaRPr lang="en-US" sz="1000" dirty="0" smtClean="0">
              <a:solidFill>
                <a:prstClr val="black"/>
              </a:solidFill>
              <a:latin typeface="Segoe" charset="0"/>
            </a:endParaRPr>
          </a:p>
          <a:p>
            <a:pPr algn="ctr" defTabSz="914400"/>
            <a:r>
              <a:rPr lang="en-US" sz="1000" dirty="0" smtClean="0">
                <a:solidFill>
                  <a:prstClr val="black"/>
                </a:solidFill>
                <a:latin typeface="Segoe" charset="0"/>
              </a:rPr>
              <a:t>color is changed from </a:t>
            </a:r>
            <a:r>
              <a:rPr lang="en-US" sz="1000" dirty="0" err="1" smtClean="0">
                <a:solidFill>
                  <a:prstClr val="black"/>
                </a:solidFill>
                <a:latin typeface="Segoe" charset="0"/>
              </a:rPr>
              <a:t>dak</a:t>
            </a:r>
            <a:r>
              <a:rPr lang="en-US" sz="1000" dirty="0" smtClean="0">
                <a:solidFill>
                  <a:prstClr val="black"/>
                </a:solidFill>
                <a:latin typeface="Segoe" charset="0"/>
              </a:rPr>
              <a:t> to light certain colors will no longer be readable.</a:t>
            </a:r>
            <a:endParaRPr lang="en-US" sz="1000" dirty="0">
              <a:solidFill>
                <a:prstClr val="black"/>
              </a:solidFill>
              <a:latin typeface="Segoe" charset="0"/>
            </a:endParaRPr>
          </a:p>
        </p:txBody>
      </p:sp>
      <p:sp>
        <p:nvSpPr>
          <p:cNvPr id="54" name="QuadreDeText 9"/>
          <p:cNvSpPr txBox="1"/>
          <p:nvPr/>
        </p:nvSpPr>
        <p:spPr>
          <a:xfrm>
            <a:off x="742696" y="2529417"/>
            <a:ext cx="1938092" cy="400110"/>
          </a:xfrm>
          <a:prstGeom prst="rect">
            <a:avLst/>
          </a:prstGeom>
          <a:noFill/>
        </p:spPr>
        <p:txBody>
          <a:bodyPr wrap="square" rtlCol="0">
            <a:spAutoFit/>
          </a:bodyPr>
          <a:lstStyle/>
          <a:p>
            <a:pPr algn="ctr" defTabSz="914400"/>
            <a:r>
              <a:rPr lang="en-US" sz="1000" dirty="0" smtClean="0">
                <a:solidFill>
                  <a:srgbClr val="FFC000"/>
                </a:solidFill>
                <a:latin typeface="Segoe" charset="0"/>
              </a:rPr>
              <a:t>Is readable on a dark</a:t>
            </a:r>
          </a:p>
          <a:p>
            <a:pPr algn="ctr" defTabSz="914400"/>
            <a:r>
              <a:rPr lang="en-US" sz="1000" dirty="0" smtClean="0">
                <a:solidFill>
                  <a:srgbClr val="FFC000"/>
                </a:solidFill>
                <a:latin typeface="Segoe" charset="0"/>
              </a:rPr>
              <a:t>background</a:t>
            </a:r>
            <a:endParaRPr lang="en-US" sz="1000" dirty="0">
              <a:solidFill>
                <a:srgbClr val="FFC000"/>
              </a:solidFill>
              <a:latin typeface="Segoe" charset="0"/>
            </a:endParaRPr>
          </a:p>
        </p:txBody>
      </p:sp>
      <p:pic>
        <p:nvPicPr>
          <p:cNvPr id="5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3695" y="2006600"/>
            <a:ext cx="2026920" cy="33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QuadreDeText 4"/>
          <p:cNvSpPr txBox="1"/>
          <p:nvPr/>
        </p:nvSpPr>
        <p:spPr>
          <a:xfrm>
            <a:off x="4489450" y="3124218"/>
            <a:ext cx="1930400" cy="507831"/>
          </a:xfrm>
          <a:prstGeom prst="rect">
            <a:avLst/>
          </a:prstGeom>
          <a:noFill/>
        </p:spPr>
        <p:txBody>
          <a:bodyPr wrap="square" rtlCol="0">
            <a:spAutoFit/>
          </a:bodyPr>
          <a:lstStyle/>
          <a:p>
            <a:pPr defTabSz="914400"/>
            <a:r>
              <a:rPr lang="en-US" sz="900" dirty="0" smtClean="0">
                <a:solidFill>
                  <a:prstClr val="white"/>
                </a:solidFill>
                <a:latin typeface="Segoe" charset="0"/>
              </a:rPr>
              <a:t>1) Sheraton New York Hotel</a:t>
            </a:r>
          </a:p>
          <a:p>
            <a:pPr defTabSz="914400"/>
            <a:r>
              <a:rPr lang="en-US" sz="900" dirty="0" smtClean="0">
                <a:solidFill>
                  <a:prstClr val="white"/>
                </a:solidFill>
                <a:latin typeface="Segoe" charset="0"/>
              </a:rPr>
              <a:t>2) Sheraton Manhattan Hotel</a:t>
            </a:r>
          </a:p>
          <a:p>
            <a:pPr defTabSz="914400"/>
            <a:r>
              <a:rPr lang="en-US" sz="900" dirty="0" smtClean="0">
                <a:solidFill>
                  <a:prstClr val="white"/>
                </a:solidFill>
                <a:latin typeface="Segoe" charset="0"/>
              </a:rPr>
              <a:t>3) Sheraton </a:t>
            </a:r>
            <a:r>
              <a:rPr lang="en-US" sz="900" dirty="0" err="1" smtClean="0">
                <a:solidFill>
                  <a:prstClr val="white"/>
                </a:solidFill>
                <a:latin typeface="Segoe" charset="0"/>
              </a:rPr>
              <a:t>Tribeca</a:t>
            </a:r>
            <a:endParaRPr lang="en-US" sz="900" dirty="0" smtClean="0">
              <a:solidFill>
                <a:prstClr val="white"/>
              </a:solidFill>
              <a:latin typeface="Segoe" charset="0"/>
            </a:endParaRPr>
          </a:p>
        </p:txBody>
      </p:sp>
      <p:pic>
        <p:nvPicPr>
          <p:cNvPr id="5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 y="2073278"/>
            <a:ext cx="2011680"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3"/>
          <p:cNvPicPr>
            <a:picLocks noChangeAspect="1" noChangeArrowheads="1"/>
          </p:cNvPicPr>
          <p:nvPr/>
        </p:nvPicPr>
        <p:blipFill>
          <a:blip r:embed="rId7">
            <a:extLst>
              <a:ext uri="{28A0092B-C50C-407E-A947-70E740481C1C}">
                <a14:useLocalDpi xmlns:a14="http://schemas.microsoft.com/office/drawing/2010/main" val="0"/>
              </a:ext>
            </a:extLst>
          </a:blip>
          <a:srcRect t="30510" b="50626"/>
          <a:stretch>
            <a:fillRect/>
          </a:stretch>
        </p:blipFill>
        <p:spPr bwMode="auto">
          <a:xfrm>
            <a:off x="4572000" y="2349500"/>
            <a:ext cx="201168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347355"/>
            <a:ext cx="8363938" cy="1218795"/>
          </a:xfrm>
        </p:spPr>
        <p:txBody>
          <a:bodyPr>
            <a:normAutofit fontScale="90000"/>
          </a:bodyPr>
          <a:lstStyle/>
          <a:p>
            <a:pPr algn="r"/>
            <a:r>
              <a:rPr lang="en-US" dirty="0"/>
              <a:t>Embedded web content </a:t>
            </a:r>
            <a:r>
              <a:rPr lang="tr-TR" dirty="0" smtClean="0"/>
              <a:t/>
            </a:r>
            <a:br>
              <a:rPr lang="tr-TR" dirty="0" smtClean="0"/>
            </a:br>
            <a:r>
              <a:rPr lang="en-US" dirty="0" smtClean="0"/>
              <a:t>behaving </a:t>
            </a:r>
            <a:r>
              <a:rPr lang="en-US" dirty="0"/>
              <a:t>as web browser content</a:t>
            </a:r>
          </a:p>
        </p:txBody>
      </p:sp>
      <p:sp>
        <p:nvSpPr>
          <p:cNvPr id="4" name="TextBox 3"/>
          <p:cNvSpPr txBox="1"/>
          <p:nvPr/>
        </p:nvSpPr>
        <p:spPr>
          <a:xfrm>
            <a:off x="413350" y="1487393"/>
            <a:ext cx="1366080" cy="461665"/>
          </a:xfrm>
          <a:prstGeom prst="rect">
            <a:avLst/>
          </a:prstGeom>
          <a:noFill/>
        </p:spPr>
        <p:txBody>
          <a:bodyPr wrap="none" rtlCol="0">
            <a:spAutoFit/>
          </a:bodyPr>
          <a:lstStyle/>
          <a:p>
            <a:pPr defTabSz="914400"/>
            <a:r>
              <a:rPr lang="en-US" sz="2400" dirty="0" smtClean="0">
                <a:solidFill>
                  <a:srgbClr val="FF0000"/>
                </a:solidFill>
                <a:latin typeface="Segoe Light" charset="0"/>
              </a:rPr>
              <a:t>incorrect</a:t>
            </a:r>
            <a:endParaRPr lang="en-US" sz="2400" dirty="0">
              <a:solidFill>
                <a:srgbClr val="FF0000"/>
              </a:solidFill>
              <a:latin typeface="Segoe Light" charset="0"/>
            </a:endParaRPr>
          </a:p>
        </p:txBody>
      </p:sp>
      <p:sp>
        <p:nvSpPr>
          <p:cNvPr id="5" name="Rectangle 4"/>
          <p:cNvSpPr/>
          <p:nvPr/>
        </p:nvSpPr>
        <p:spPr>
          <a:xfrm>
            <a:off x="2969076" y="2002587"/>
            <a:ext cx="5266874" cy="2893100"/>
          </a:xfrm>
          <a:prstGeom prst="rect">
            <a:avLst/>
          </a:prstGeom>
          <a:noFill/>
        </p:spPr>
        <p:txBody>
          <a:bodyPr wrap="square">
            <a:spAutoFit/>
          </a:bodyPr>
          <a:lstStyle/>
          <a:p>
            <a:pPr defTabSz="914400"/>
            <a:r>
              <a:rPr lang="en-US" sz="1600" b="1" dirty="0" smtClean="0">
                <a:latin typeface="Segoe Light"/>
              </a:rPr>
              <a:t>Use our </a:t>
            </a:r>
            <a:r>
              <a:rPr lang="en-US" sz="1600" b="1" dirty="0" err="1" smtClean="0">
                <a:latin typeface="Segoe Light"/>
              </a:rPr>
              <a:t>Silverlight</a:t>
            </a:r>
            <a:r>
              <a:rPr lang="en-US" sz="1600" b="1" dirty="0" smtClean="0">
                <a:latin typeface="Segoe Light"/>
              </a:rPr>
              <a:t> controls and refrain from using embedded web content</a:t>
            </a:r>
            <a:r>
              <a:rPr lang="en-US" sz="1200" dirty="0" smtClean="0">
                <a:latin typeface="Segoe Light"/>
              </a:rPr>
              <a:t>.</a:t>
            </a:r>
          </a:p>
          <a:p>
            <a:pPr defTabSz="914400"/>
            <a:endParaRPr lang="en-US" sz="1200" dirty="0" smtClean="0">
              <a:latin typeface="Segoe Light"/>
            </a:endParaRPr>
          </a:p>
          <a:p>
            <a:pPr defTabSz="914400"/>
            <a:r>
              <a:rPr lang="en-US" sz="1600" dirty="0" smtClean="0">
                <a:latin typeface="Segoe Light"/>
              </a:rPr>
              <a:t>If you must embed web content in your application</a:t>
            </a:r>
            <a:r>
              <a:rPr lang="en-US" sz="1600" dirty="0" smtClean="0">
                <a:solidFill>
                  <a:prstClr val="white"/>
                </a:solidFill>
                <a:latin typeface="Segoe Light"/>
              </a:rPr>
              <a:t>:</a:t>
            </a:r>
          </a:p>
          <a:p>
            <a:pPr marL="342900" indent="-342900" defTabSz="914400">
              <a:buFontTx/>
              <a:buAutoNum type="arabicParenR"/>
            </a:pPr>
            <a:r>
              <a:rPr lang="en-US" sz="1600" b="1" dirty="0" smtClean="0">
                <a:solidFill>
                  <a:srgbClr val="FF0000"/>
                </a:solidFill>
                <a:latin typeface="Segoe"/>
                <a:cs typeface="Segoe"/>
              </a:rPr>
              <a:t>Do not </a:t>
            </a:r>
            <a:r>
              <a:rPr lang="en-US" sz="1600" dirty="0" smtClean="0">
                <a:latin typeface="Segoe Light"/>
              </a:rPr>
              <a:t>enable pinching, zooming, or panning.</a:t>
            </a:r>
          </a:p>
          <a:p>
            <a:pPr marL="342900" indent="-342900" defTabSz="914400">
              <a:buFontTx/>
              <a:buAutoNum type="arabicParenR"/>
            </a:pPr>
            <a:r>
              <a:rPr lang="en-US" sz="1600" b="1" dirty="0" smtClean="0">
                <a:latin typeface="Segoe"/>
                <a:cs typeface="Segoe"/>
              </a:rPr>
              <a:t>Ensure</a:t>
            </a:r>
            <a:r>
              <a:rPr lang="en-US" sz="1600" dirty="0" smtClean="0">
                <a:latin typeface="Segoe Light"/>
              </a:rPr>
              <a:t> that it is completely readable.</a:t>
            </a:r>
            <a:endParaRPr lang="en-US" sz="1600" dirty="0" smtClean="0"/>
          </a:p>
          <a:p>
            <a:pPr defTabSz="914400"/>
            <a:endParaRPr lang="en-US" sz="1600" dirty="0" smtClean="0">
              <a:latin typeface="Segoe Light"/>
            </a:endParaRPr>
          </a:p>
          <a:p>
            <a:pPr defTabSz="914400"/>
            <a:endParaRPr lang="en-US" sz="1200" dirty="0" smtClean="0">
              <a:latin typeface="Segoe Light"/>
            </a:endParaRPr>
          </a:p>
          <a:p>
            <a:pPr defTabSz="914400"/>
            <a:endParaRPr lang="en-US" sz="1200" dirty="0" smtClean="0">
              <a:latin typeface="Segoe Light"/>
            </a:endParaRPr>
          </a:p>
          <a:p>
            <a:pPr defTabSz="914400"/>
            <a:endParaRPr lang="en-US" sz="1200" dirty="0" smtClean="0">
              <a:latin typeface="Segoe Light"/>
            </a:endParaRPr>
          </a:p>
          <a:p>
            <a:pPr defTabSz="914400"/>
            <a:endParaRPr lang="en-US" sz="1200" dirty="0" smtClean="0">
              <a:latin typeface="Segoe Light"/>
            </a:endParaRPr>
          </a:p>
          <a:p>
            <a:pPr defTabSz="914400"/>
            <a:endParaRPr lang="en-US" sz="1200" dirty="0" smtClean="0"/>
          </a:p>
          <a:p>
            <a:pPr defTabSz="914400"/>
            <a:endParaRPr lang="en-US" sz="1400" dirty="0" smtClean="0">
              <a:solidFill>
                <a:prstClr val="white"/>
              </a:solidFill>
              <a:latin typeface="Segoe Light"/>
            </a:endParaRPr>
          </a:p>
        </p:txBody>
      </p:sp>
      <p:pic>
        <p:nvPicPr>
          <p:cNvPr id="6" name="Picture 2"/>
          <p:cNvPicPr>
            <a:picLocks noChangeAspect="1" noChangeArrowheads="1"/>
          </p:cNvPicPr>
          <p:nvPr/>
        </p:nvPicPr>
        <p:blipFill>
          <a:blip r:embed="rId2"/>
          <a:srcRect/>
          <a:stretch>
            <a:fillRect/>
          </a:stretch>
        </p:blipFill>
        <p:spPr bwMode="auto">
          <a:xfrm>
            <a:off x="481022" y="2006600"/>
            <a:ext cx="2226501" cy="4292600"/>
          </a:xfrm>
          <a:prstGeom prst="rect">
            <a:avLst/>
          </a:prstGeom>
          <a:noFill/>
          <a:ln w="9525">
            <a:noFill/>
            <a:miter lim="800000"/>
            <a:headEnd/>
            <a:tailEnd/>
          </a:ln>
          <a:effectLst/>
        </p:spPr>
      </p:pic>
    </p:spTree>
    <p:extLst>
      <p:ext uri="{BB962C8B-B14F-4D97-AF65-F5344CB8AC3E}">
        <p14:creationId xmlns:p14="http://schemas.microsoft.com/office/powerpoint/2010/main" val="377340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pPr algn="r"/>
            <a:r>
              <a:rPr lang="en-US" dirty="0" smtClean="0"/>
              <a:t>Misuse of common controls</a:t>
            </a:r>
            <a:endParaRPr lang="en-US" dirty="0"/>
          </a:p>
        </p:txBody>
      </p:sp>
      <p:sp>
        <p:nvSpPr>
          <p:cNvPr id="6" name="Text Placeholder 5"/>
          <p:cNvSpPr>
            <a:spLocks noGrp="1"/>
          </p:cNvSpPr>
          <p:nvPr>
            <p:ph type="body" sz="quarter" idx="10"/>
          </p:nvPr>
        </p:nvSpPr>
        <p:spPr>
          <a:xfrm>
            <a:off x="389436" y="1447800"/>
            <a:ext cx="8363938" cy="443198"/>
          </a:xfrm>
        </p:spPr>
        <p:txBody>
          <a:bodyPr>
            <a:normAutofit fontScale="85000" lnSpcReduction="20000"/>
          </a:bodyPr>
          <a:lstStyle/>
          <a:p>
            <a:endParaRPr lang="en-US"/>
          </a:p>
        </p:txBody>
      </p:sp>
      <p:sp>
        <p:nvSpPr>
          <p:cNvPr id="12" name="TextBox 11"/>
          <p:cNvSpPr txBox="1"/>
          <p:nvPr/>
        </p:nvSpPr>
        <p:spPr>
          <a:xfrm>
            <a:off x="464151" y="1233398"/>
            <a:ext cx="1366080" cy="461665"/>
          </a:xfrm>
          <a:prstGeom prst="rect">
            <a:avLst/>
          </a:prstGeom>
          <a:noFill/>
        </p:spPr>
        <p:txBody>
          <a:bodyPr wrap="none" rtlCol="0">
            <a:spAutoFit/>
          </a:bodyPr>
          <a:lstStyle/>
          <a:p>
            <a:pPr defTabSz="914400"/>
            <a:r>
              <a:rPr lang="en-US" sz="2400" dirty="0" smtClean="0">
                <a:solidFill>
                  <a:srgbClr val="FF0000"/>
                </a:solidFill>
                <a:latin typeface="Segoe Light" charset="0"/>
              </a:rPr>
              <a:t>incorrect</a:t>
            </a:r>
            <a:endParaRPr lang="en-US" sz="2400" dirty="0">
              <a:solidFill>
                <a:srgbClr val="FF0000"/>
              </a:solidFill>
              <a:latin typeface="Segoe Light" charset="0"/>
            </a:endParaRPr>
          </a:p>
        </p:txBody>
      </p:sp>
      <p:sp>
        <p:nvSpPr>
          <p:cNvPr id="20" name="Rectangle 19"/>
          <p:cNvSpPr/>
          <p:nvPr/>
        </p:nvSpPr>
        <p:spPr>
          <a:xfrm>
            <a:off x="4785176" y="2002595"/>
            <a:ext cx="3450774" cy="2062103"/>
          </a:xfrm>
          <a:prstGeom prst="rect">
            <a:avLst/>
          </a:prstGeom>
          <a:noFill/>
        </p:spPr>
        <p:txBody>
          <a:bodyPr wrap="square">
            <a:spAutoFit/>
          </a:bodyPr>
          <a:lstStyle/>
          <a:p>
            <a:pPr defTabSz="914400"/>
            <a:r>
              <a:rPr lang="en-US" sz="1600" dirty="0" smtClean="0">
                <a:latin typeface="Segoe Light"/>
              </a:rPr>
              <a:t>Use the WP7 </a:t>
            </a:r>
            <a:r>
              <a:rPr lang="en-US" sz="1600" b="1" dirty="0" smtClean="0">
                <a:latin typeface="Segoe"/>
                <a:cs typeface="Segoe"/>
              </a:rPr>
              <a:t>common controls appropriately.</a:t>
            </a:r>
          </a:p>
          <a:p>
            <a:pPr defTabSz="914400"/>
            <a:endParaRPr lang="en-US" sz="1600" dirty="0" smtClean="0">
              <a:solidFill>
                <a:prstClr val="white"/>
              </a:solidFill>
              <a:latin typeface="Segoe Light"/>
            </a:endParaRPr>
          </a:p>
          <a:p>
            <a:pPr defTabSz="914400"/>
            <a:r>
              <a:rPr lang="en-US" sz="1600" b="1" dirty="0" smtClean="0">
                <a:solidFill>
                  <a:srgbClr val="FF0000"/>
                </a:solidFill>
                <a:latin typeface="Segoe"/>
                <a:cs typeface="Segoe"/>
              </a:rPr>
              <a:t>Don’t use </a:t>
            </a:r>
            <a:r>
              <a:rPr lang="en-US" sz="1600" dirty="0" smtClean="0">
                <a:latin typeface="Segoe Light"/>
              </a:rPr>
              <a:t>sliders, toggles or map controls under panoramas or pivots –as they both need the same gestures to work.</a:t>
            </a:r>
            <a:endParaRPr lang="en-US" sz="1600" dirty="0" smtClean="0"/>
          </a:p>
          <a:p>
            <a:pPr defTabSz="914400"/>
            <a:endParaRPr lang="en-US" sz="1600" dirty="0" smtClean="0">
              <a:solidFill>
                <a:prstClr val="white"/>
              </a:solidFill>
              <a:latin typeface="Segoe Light"/>
            </a:endParaRPr>
          </a:p>
        </p:txBody>
      </p:sp>
      <p:pic>
        <p:nvPicPr>
          <p:cNvPr id="9" name="Picture 2"/>
          <p:cNvPicPr>
            <a:picLocks noChangeAspect="1" noChangeArrowheads="1"/>
          </p:cNvPicPr>
          <p:nvPr/>
        </p:nvPicPr>
        <p:blipFill>
          <a:blip r:embed="rId3"/>
          <a:srcRect/>
          <a:stretch>
            <a:fillRect/>
          </a:stretch>
        </p:blipFill>
        <p:spPr bwMode="auto">
          <a:xfrm>
            <a:off x="558670" y="1660515"/>
            <a:ext cx="4013331" cy="4308486"/>
          </a:xfrm>
          <a:prstGeom prst="rect">
            <a:avLst/>
          </a:prstGeom>
          <a:noFill/>
          <a:ln w="9525">
            <a:noFill/>
            <a:miter lim="800000"/>
            <a:headEnd/>
            <a:tailEnd/>
          </a:ln>
          <a:effectLst/>
        </p:spPr>
      </p:pic>
    </p:spTree>
    <p:extLst>
      <p:ext uri="{BB962C8B-B14F-4D97-AF65-F5344CB8AC3E}">
        <p14:creationId xmlns:p14="http://schemas.microsoft.com/office/powerpoint/2010/main" val="11052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5013" y="-118753"/>
            <a:ext cx="10248405" cy="716082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 name="Title 1"/>
          <p:cNvSpPr>
            <a:spLocks noGrp="1"/>
          </p:cNvSpPr>
          <p:nvPr>
            <p:ph type="ctrTitle"/>
          </p:nvPr>
        </p:nvSpPr>
        <p:spPr/>
        <p:txBody>
          <a:bodyPr/>
          <a:lstStyle/>
          <a:p>
            <a:endParaRPr lang="tr-TR"/>
          </a:p>
        </p:txBody>
      </p:sp>
      <p:sp>
        <p:nvSpPr>
          <p:cNvPr id="3" name="Subtitle 2"/>
          <p:cNvSpPr>
            <a:spLocks noGrp="1"/>
          </p:cNvSpPr>
          <p:nvPr>
            <p:ph type="subTitle" idx="1"/>
          </p:nvPr>
        </p:nvSpPr>
        <p:spPr/>
        <p:txBody>
          <a:bodyPr/>
          <a:lstStyle/>
          <a:p>
            <a:endParaRPr lang="tr-TR"/>
          </a:p>
        </p:txBody>
      </p:sp>
      <p:pic>
        <p:nvPicPr>
          <p:cNvPr id="4" name="2832_bedroom-really-new-windows-phone-7-official-ad.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97251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9436" y="656100"/>
            <a:ext cx="8363938" cy="609398"/>
          </a:xfrm>
        </p:spPr>
        <p:txBody>
          <a:bodyPr>
            <a:normAutofit fontScale="90000"/>
          </a:bodyPr>
          <a:lstStyle/>
          <a:p>
            <a:pPr algn="r"/>
            <a:r>
              <a:rPr lang="en-US" dirty="0" smtClean="0"/>
              <a:t>No home buttons</a:t>
            </a:r>
            <a:endParaRPr lang="en-US" dirty="0"/>
          </a:p>
        </p:txBody>
      </p:sp>
      <p:sp>
        <p:nvSpPr>
          <p:cNvPr id="20" name="Rectangle 19"/>
          <p:cNvSpPr/>
          <p:nvPr/>
        </p:nvSpPr>
        <p:spPr>
          <a:xfrm>
            <a:off x="2988126" y="1704538"/>
            <a:ext cx="4511224" cy="1877437"/>
          </a:xfrm>
          <a:prstGeom prst="rect">
            <a:avLst/>
          </a:prstGeom>
          <a:noFill/>
        </p:spPr>
        <p:txBody>
          <a:bodyPr wrap="square">
            <a:spAutoFit/>
          </a:bodyPr>
          <a:lstStyle/>
          <a:p>
            <a:pPr defTabSz="914400"/>
            <a:r>
              <a:rPr lang="en-US" sz="2400" dirty="0" smtClean="0">
                <a:latin typeface="Segoe Light" pitchFamily="34" charset="0"/>
                <a:cs typeface="Segoe Light"/>
              </a:rPr>
              <a:t>Creating new mechanisms for moving through the UI will interfere with the back stack.</a:t>
            </a:r>
            <a:endParaRPr lang="en-US" sz="2400" dirty="0" smtClean="0">
              <a:latin typeface="Segoe Light" pitchFamily="34" charset="0"/>
            </a:endParaRPr>
          </a:p>
          <a:p>
            <a:pPr defTabSz="914400"/>
            <a:endParaRPr lang="en-US" sz="2400" dirty="0" smtClean="0">
              <a:latin typeface="Segoe Light" pitchFamily="34" charset="0"/>
              <a:cs typeface="Segoe Light"/>
            </a:endParaRPr>
          </a:p>
          <a:p>
            <a:pPr defTabSz="914400"/>
            <a:endParaRPr lang="en-US" sz="2000" dirty="0" smtClean="0">
              <a:latin typeface="Segoe Light" pitchFamily="34" charset="0"/>
            </a:endParaRPr>
          </a:p>
        </p:txBody>
      </p:sp>
      <p:pic>
        <p:nvPicPr>
          <p:cNvPr id="9" name="Picture 8" descr="web control.png"/>
          <p:cNvPicPr>
            <a:picLocks noChangeAspect="1"/>
          </p:cNvPicPr>
          <p:nvPr/>
        </p:nvPicPr>
        <p:blipFill>
          <a:blip r:embed="rId3"/>
          <a:stretch>
            <a:fillRect/>
          </a:stretch>
        </p:blipFill>
        <p:spPr>
          <a:xfrm>
            <a:off x="399050" y="1644653"/>
            <a:ext cx="2541000" cy="4496499"/>
          </a:xfrm>
          <a:prstGeom prst="rect">
            <a:avLst/>
          </a:prstGeom>
        </p:spPr>
      </p:pic>
      <p:sp>
        <p:nvSpPr>
          <p:cNvPr id="2" name="Rectangle 1"/>
          <p:cNvSpPr/>
          <p:nvPr/>
        </p:nvSpPr>
        <p:spPr>
          <a:xfrm>
            <a:off x="738850" y="2013864"/>
            <a:ext cx="1945697" cy="320633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grpSp>
        <p:nvGrpSpPr>
          <p:cNvPr id="12" name="Group 11"/>
          <p:cNvGrpSpPr/>
          <p:nvPr/>
        </p:nvGrpSpPr>
        <p:grpSpPr>
          <a:xfrm>
            <a:off x="714376" y="2679700"/>
            <a:ext cx="1838266" cy="1879600"/>
            <a:chOff x="2962275" y="2270760"/>
            <a:chExt cx="3219450" cy="3291840"/>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275" y="2286000"/>
              <a:ext cx="321945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Connector recte 2"/>
            <p:cNvCxnSpPr/>
            <p:nvPr/>
          </p:nvCxnSpPr>
          <p:spPr>
            <a:xfrm flipH="1">
              <a:off x="3005138" y="2270760"/>
              <a:ext cx="3133725" cy="3133725"/>
            </a:xfrm>
            <a:prstGeom prst="line">
              <a:avLst/>
            </a:prstGeom>
            <a:ln w="196850">
              <a:solidFill>
                <a:srgbClr val="FF0000">
                  <a:alpha val="67000"/>
                </a:srgbClr>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546701" y="1252448"/>
            <a:ext cx="1366080" cy="461665"/>
          </a:xfrm>
          <a:prstGeom prst="rect">
            <a:avLst/>
          </a:prstGeom>
          <a:noFill/>
        </p:spPr>
        <p:txBody>
          <a:bodyPr wrap="none" rtlCol="0">
            <a:spAutoFit/>
          </a:bodyPr>
          <a:lstStyle/>
          <a:p>
            <a:pPr defTabSz="914400"/>
            <a:r>
              <a:rPr lang="en-US" sz="2400" dirty="0" smtClean="0">
                <a:solidFill>
                  <a:srgbClr val="FF0000"/>
                </a:solidFill>
                <a:latin typeface="Segoe Light" charset="0"/>
              </a:rPr>
              <a:t>incorrect</a:t>
            </a:r>
            <a:endParaRPr lang="en-US" sz="2400" dirty="0">
              <a:solidFill>
                <a:srgbClr val="FF0000"/>
              </a:solidFill>
              <a:latin typeface="Segoe Light" charset="0"/>
            </a:endParaRPr>
          </a:p>
        </p:txBody>
      </p:sp>
    </p:spTree>
    <p:extLst>
      <p:ext uri="{BB962C8B-B14F-4D97-AF65-F5344CB8AC3E}">
        <p14:creationId xmlns:p14="http://schemas.microsoft.com/office/powerpoint/2010/main" val="42255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15636" y="-130629"/>
            <a:ext cx="10141527" cy="724394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tr-TR"/>
          </a:p>
        </p:txBody>
      </p:sp>
      <p:sp>
        <p:nvSpPr>
          <p:cNvPr id="2" name="Title 1"/>
          <p:cNvSpPr>
            <a:spLocks noGrp="1"/>
          </p:cNvSpPr>
          <p:nvPr>
            <p:ph type="ctrTitle"/>
          </p:nvPr>
        </p:nvSpPr>
        <p:spPr>
          <a:xfrm>
            <a:off x="685800" y="2534184"/>
            <a:ext cx="7772400" cy="1470025"/>
          </a:xfrm>
        </p:spPr>
        <p:txBody>
          <a:bodyPr>
            <a:noAutofit/>
          </a:bodyPr>
          <a:lstStyle/>
          <a:p>
            <a:r>
              <a:rPr lang="tr-TR" sz="28700" b="1" dirty="0" smtClean="0">
                <a:solidFill>
                  <a:srgbClr val="FFFFFF"/>
                </a:solidFill>
              </a:rPr>
              <a:t>Q&amp;A</a:t>
            </a:r>
            <a:endParaRPr lang="en-US" sz="28700" dirty="0">
              <a:solidFill>
                <a:srgbClr val="FFFFFF"/>
              </a:solidFill>
            </a:endParaRPr>
          </a:p>
        </p:txBody>
      </p:sp>
      <p:sp>
        <p:nvSpPr>
          <p:cNvPr id="8" name="Subtitle 7"/>
          <p:cNvSpPr>
            <a:spLocks noGrp="1"/>
          </p:cNvSpPr>
          <p:nvPr>
            <p:ph type="subTitle" idx="1"/>
          </p:nvPr>
        </p:nvSpPr>
        <p:spPr/>
        <p:txBody>
          <a:bodyPr/>
          <a:lstStyle/>
          <a:p>
            <a:endParaRPr lang="tr-TR"/>
          </a:p>
        </p:txBody>
      </p:sp>
      <p:pic>
        <p:nvPicPr>
          <p:cNvPr id="1028" name="Picture 4" descr="http://www.sxc.hu/pic/l/c/co/coscurro/1084673_130239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996" y="700645"/>
            <a:ext cx="4467380" cy="595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37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eenage Mutant Ninja Turtles tmnt  / 1440x900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710" y="-1035133"/>
            <a:ext cx="13716000" cy="85725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57200" y="1303326"/>
            <a:ext cx="8229600" cy="4525963"/>
          </a:xfrm>
        </p:spPr>
        <p:txBody>
          <a:bodyPr>
            <a:normAutofit/>
          </a:bodyPr>
          <a:lstStyle/>
          <a:p>
            <a:r>
              <a:rPr lang="en-US" sz="4400" b="1" dirty="0" smtClean="0"/>
              <a:t>Be </a:t>
            </a:r>
            <a:r>
              <a:rPr lang="en-US" sz="4400" b="1" dirty="0"/>
              <a:t>A Silverlight UI </a:t>
            </a:r>
            <a:r>
              <a:rPr lang="en-US" sz="4400" b="1" dirty="0" smtClean="0"/>
              <a:t>NINJA</a:t>
            </a:r>
            <a:r>
              <a:rPr lang="tr-TR" sz="4400" b="1" dirty="0" smtClean="0"/>
              <a:t> </a:t>
            </a:r>
            <a:r>
              <a:rPr lang="tr-TR" sz="3600" dirty="0" smtClean="0"/>
              <a:t/>
            </a:r>
            <a:br>
              <a:rPr lang="tr-TR" sz="3600" dirty="0" smtClean="0"/>
            </a:br>
            <a:r>
              <a:rPr lang="tr-TR" sz="3600" dirty="0" smtClean="0"/>
              <a:t>15.45-16.45</a:t>
            </a:r>
            <a:endParaRPr lang="tr-TR" sz="3600" dirty="0"/>
          </a:p>
        </p:txBody>
      </p:sp>
      <p:sp>
        <p:nvSpPr>
          <p:cNvPr id="4" name="Title 3"/>
          <p:cNvSpPr>
            <a:spLocks noGrp="1"/>
          </p:cNvSpPr>
          <p:nvPr>
            <p:ph type="title"/>
          </p:nvPr>
        </p:nvSpPr>
        <p:spPr/>
        <p:txBody>
          <a:bodyPr>
            <a:normAutofit fontScale="90000"/>
          </a:bodyPr>
          <a:lstStyle/>
          <a:p>
            <a:r>
              <a:rPr lang="tr-TR" sz="5400" b="1" dirty="0" smtClean="0"/>
              <a:t>Silverlight Ninja Training</a:t>
            </a:r>
            <a:endParaRPr lang="tr-TR" sz="5400" b="1" dirty="0"/>
          </a:p>
        </p:txBody>
      </p:sp>
    </p:spTree>
    <p:extLst>
      <p:ext uri="{BB962C8B-B14F-4D97-AF65-F5344CB8AC3E}">
        <p14:creationId xmlns:p14="http://schemas.microsoft.com/office/powerpoint/2010/main" val="29452473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29801"/>
            <a:ext cx="7772400" cy="1470025"/>
          </a:xfrm>
        </p:spPr>
        <p:txBody>
          <a:bodyPr>
            <a:noAutofit/>
          </a:bodyPr>
          <a:lstStyle/>
          <a:p>
            <a:r>
              <a:rPr lang="tr-TR" sz="5400" b="1" dirty="0" smtClean="0">
                <a:solidFill>
                  <a:srgbClr val="FFFFFF"/>
                </a:solidFill>
              </a:rPr>
              <a:t>THANKS!</a:t>
            </a:r>
            <a:endParaRPr lang="en-US" sz="5400" dirty="0">
              <a:solidFill>
                <a:srgbClr val="FFFFFF"/>
              </a:solidFill>
            </a:endParaRPr>
          </a:p>
        </p:txBody>
      </p:sp>
      <p:sp>
        <p:nvSpPr>
          <p:cNvPr id="3" name="Subtitle 2"/>
          <p:cNvSpPr>
            <a:spLocks noGrp="1"/>
          </p:cNvSpPr>
          <p:nvPr>
            <p:ph type="subTitle" idx="1"/>
          </p:nvPr>
        </p:nvSpPr>
        <p:spPr>
          <a:xfrm>
            <a:off x="154379" y="4242450"/>
            <a:ext cx="8763989" cy="1752600"/>
          </a:xfrm>
        </p:spPr>
        <p:txBody>
          <a:bodyPr/>
          <a:lstStyle/>
          <a:p>
            <a:r>
              <a:rPr lang="tr-TR" dirty="0" smtClean="0">
                <a:solidFill>
                  <a:schemeClr val="bg1"/>
                </a:solidFill>
              </a:rPr>
              <a:t>Daron Yöndem</a:t>
            </a:r>
          </a:p>
          <a:p>
            <a:r>
              <a:rPr lang="tr-TR" sz="2400" dirty="0" smtClean="0">
                <a:solidFill>
                  <a:schemeClr val="bg1"/>
                </a:solidFill>
              </a:rPr>
              <a:t>http://daron.yondem.com</a:t>
            </a:r>
            <a:br>
              <a:rPr lang="tr-TR" sz="2400" dirty="0" smtClean="0">
                <a:solidFill>
                  <a:schemeClr val="bg1"/>
                </a:solidFill>
              </a:rPr>
            </a:br>
            <a:r>
              <a:rPr lang="tr-TR" sz="2400" dirty="0" smtClean="0">
                <a:solidFill>
                  <a:schemeClr val="bg1"/>
                </a:solidFill>
              </a:rPr>
              <a:t>daron@yondem.com</a:t>
            </a:r>
            <a:endParaRPr lang="en-US" dirty="0">
              <a:solidFill>
                <a:schemeClr val="bg1"/>
              </a:solidFill>
            </a:endParaRPr>
          </a:p>
        </p:txBody>
      </p:sp>
      <p:sp>
        <p:nvSpPr>
          <p:cNvPr id="4" name="Rounded Rectangle 3"/>
          <p:cNvSpPr/>
          <p:nvPr/>
        </p:nvSpPr>
        <p:spPr bwMode="auto">
          <a:xfrm>
            <a:off x="7139791" y="303358"/>
            <a:ext cx="1914525" cy="61912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36" tIns="45718" rIns="91436" bIns="45718" anchor="ctr"/>
          <a:lstStyle/>
          <a:p>
            <a:pPr algn="ctr" defTabSz="914099">
              <a:defRPr/>
            </a:pPr>
            <a:endParaRPr lang="tr-TR" sz="2200" dirty="0">
              <a:gradFill>
                <a:gsLst>
                  <a:gs pos="0">
                    <a:srgbClr val="FFFFFF"/>
                  </a:gs>
                  <a:gs pos="100000">
                    <a:srgbClr val="FFFFFF"/>
                  </a:gs>
                </a:gsLst>
                <a:lin ang="5400000" scaled="0"/>
              </a:gradFill>
            </a:endParaRPr>
          </a:p>
        </p:txBody>
      </p:sp>
      <p:pic>
        <p:nvPicPr>
          <p:cNvPr id="5" name="Picture 14" descr="MSRD_4c.tif"/>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57254" y="265258"/>
            <a:ext cx="186055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MVP_Horizontal_BlueOnl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8466" y="304945"/>
            <a:ext cx="1585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label_we.png"/>
          <p:cNvPicPr>
            <a:picLocks noChangeAspect="1"/>
          </p:cNvPicPr>
          <p:nvPr/>
        </p:nvPicPr>
        <p:blipFill>
          <a:blip r:embed="rId4" cstate="print"/>
          <a:stretch>
            <a:fillRect/>
          </a:stretch>
        </p:blipFill>
        <p:spPr>
          <a:xfrm>
            <a:off x="961902" y="2708576"/>
            <a:ext cx="6968836" cy="1466599"/>
          </a:xfrm>
          <a:prstGeom prst="rect">
            <a:avLst/>
          </a:prstGeom>
        </p:spPr>
      </p:pic>
    </p:spTree>
    <p:extLst>
      <p:ext uri="{BB962C8B-B14F-4D97-AF65-F5344CB8AC3E}">
        <p14:creationId xmlns:p14="http://schemas.microsoft.com/office/powerpoint/2010/main" val="148827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rPr>
              <a:t>A different kind of phone</a:t>
            </a:r>
          </a:p>
        </p:txBody>
      </p:sp>
      <p:sp>
        <p:nvSpPr>
          <p:cNvPr id="3" name="Subtitle 2"/>
          <p:cNvSpPr>
            <a:spLocks noGrp="1"/>
          </p:cNvSpPr>
          <p:nvPr>
            <p:ph type="subTitle" idx="1"/>
          </p:nvPr>
        </p:nvSpPr>
        <p:spPr/>
        <p:txBody>
          <a:bodyPr/>
          <a:lstStyle/>
          <a:p>
            <a:endParaRPr lang="en-US"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311446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1143000"/>
            <a:ext cx="6700838" cy="4567238"/>
          </a:xfrm>
          <a:prstGeom prst="rect">
            <a:avLst/>
          </a:prstGeom>
        </p:spPr>
      </p:pic>
    </p:spTree>
    <p:extLst>
      <p:ext uri="{BB962C8B-B14F-4D97-AF65-F5344CB8AC3E}">
        <p14:creationId xmlns:p14="http://schemas.microsoft.com/office/powerpoint/2010/main" val="2333557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a:t>A different kind of phone</a:t>
            </a:r>
          </a:p>
        </p:txBody>
      </p:sp>
      <p:grpSp>
        <p:nvGrpSpPr>
          <p:cNvPr id="4" name="WinPhone"/>
          <p:cNvGrpSpPr/>
          <p:nvPr/>
        </p:nvGrpSpPr>
        <p:grpSpPr>
          <a:xfrm>
            <a:off x="7158101" y="2178432"/>
            <a:ext cx="1510867" cy="2738175"/>
            <a:chOff x="7315200" y="2672025"/>
            <a:chExt cx="1388929" cy="2738175"/>
          </a:xfrm>
        </p:grpSpPr>
        <p:pic>
          <p:nvPicPr>
            <p:cNvPr id="5" name="win" descr="\\medx\partners\Users\msmuga\Contoso\contoso_start_v3.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382639" y="2826048"/>
              <a:ext cx="1241723" cy="20681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hone"/>
            <p:cNvPicPr>
              <a:picLocks noChangeAspect="1" noChangeArrowheads="1"/>
            </p:cNvPicPr>
            <p:nvPr/>
          </p:nvPicPr>
          <p:blipFill>
            <a:blip r:embed="rId3" cstate="print"/>
            <a:stretch>
              <a:fillRect/>
            </a:stretch>
          </p:blipFill>
          <p:spPr bwMode="auto">
            <a:xfrm>
              <a:off x="7315200" y="2672025"/>
              <a:ext cx="1388929" cy="2738175"/>
            </a:xfrm>
            <a:prstGeom prst="rect">
              <a:avLst/>
            </a:prstGeom>
            <a:noFill/>
            <a:ln w="9525">
              <a:noFill/>
              <a:miter lim="800000"/>
              <a:headEnd/>
              <a:tailEnd/>
            </a:ln>
            <a:effectLst/>
          </p:spPr>
        </p:pic>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537" y="2136245"/>
            <a:ext cx="1750239" cy="2789768"/>
          </a:xfrm>
          <a:prstGeom prst="rect">
            <a:avLst/>
          </a:prstGeom>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042432" y="2136245"/>
            <a:ext cx="1521709" cy="2857500"/>
          </a:xfrm>
          <a:prstGeom prst="rect">
            <a:avLst/>
          </a:prstGeom>
          <a:extLst>
            <a:ext uri="{909E8E84-426E-40DD-AFC4-6F175D3DCCD1}">
              <a14:hiddenFill xmlns:a14="http://schemas.microsoft.com/office/drawing/2010/main">
                <a:solidFill>
                  <a:srgbClr val="FFFFFF"/>
                </a:solidFill>
              </a14:hiddenFill>
            </a:ext>
            <a:ext uri="{53640926-AAD7-44D8-BBD7-CCE9431645EC}">
              <a14:shadowObscured xmlns:a14="http://schemas.microsoft.com/office/drawing/2010/main" val="1"/>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3014" y="2136245"/>
            <a:ext cx="1759240" cy="2789768"/>
          </a:xfrm>
          <a:prstGeom prst="rect">
            <a:avLst/>
          </a:prstGeom>
          <a:noFill/>
          <a:ln>
            <a:noFill/>
          </a:ln>
        </p:spPr>
      </p:pic>
      <p:pic>
        <p:nvPicPr>
          <p:cNvPr id="10" name="Picture 9" descr="phone_att.png"/>
          <p:cNvPicPr>
            <a:picLocks noChangeAspect="1"/>
          </p:cNvPicPr>
          <p:nvPr/>
        </p:nvPicPr>
        <p:blipFill>
          <a:blip r:embed="rId7" cstate="print"/>
          <a:stretch>
            <a:fillRect/>
          </a:stretch>
        </p:blipFill>
        <p:spPr>
          <a:xfrm>
            <a:off x="350343" y="2178433"/>
            <a:ext cx="1640798" cy="2738174"/>
          </a:xfrm>
          <a:prstGeom prst="rect">
            <a:avLst/>
          </a:prstGeom>
          <a:noFill/>
          <a:ln>
            <a:noFill/>
          </a:ln>
        </p:spPr>
      </p:pic>
    </p:spTree>
    <p:extLst>
      <p:ext uri="{BB962C8B-B14F-4D97-AF65-F5344CB8AC3E}">
        <p14:creationId xmlns:p14="http://schemas.microsoft.com/office/powerpoint/2010/main" val="12008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a:t>Integrated experiences</a:t>
            </a:r>
          </a:p>
        </p:txBody>
      </p:sp>
      <p:sp>
        <p:nvSpPr>
          <p:cNvPr id="3" name="Text Placeholder 2"/>
          <p:cNvSpPr>
            <a:spLocks noGrp="1"/>
          </p:cNvSpPr>
          <p:nvPr>
            <p:ph type="body" sz="quarter" idx="10"/>
          </p:nvPr>
        </p:nvSpPr>
        <p:spPr>
          <a:xfrm>
            <a:off x="389436" y="4805957"/>
            <a:ext cx="8363938" cy="1526572"/>
          </a:xfrm>
        </p:spPr>
        <p:txBody>
          <a:bodyPr/>
          <a:lstStyle/>
          <a:p>
            <a:pPr marL="0" indent="0">
              <a:buNone/>
            </a:pPr>
            <a:r>
              <a:rPr lang="en-US" dirty="0"/>
              <a:t>Focus on the individual and their content</a:t>
            </a:r>
          </a:p>
          <a:p>
            <a:pPr marL="0" indent="0">
              <a:buNone/>
            </a:pPr>
            <a:r>
              <a:rPr lang="en-US" dirty="0"/>
              <a:t>Help organize information from multiple sources</a:t>
            </a:r>
          </a:p>
          <a:p>
            <a:pPr marL="0" indent="0">
              <a:buNone/>
            </a:pPr>
            <a:endParaRPr lang="en-US" dirty="0"/>
          </a:p>
        </p:txBody>
      </p:sp>
      <p:pic>
        <p:nvPicPr>
          <p:cNvPr id="4" name="Picture 1" descr="\\medx\Secure\Products\Seven\visuals\WARHOL\MOTION\Peter\METRO_DECK\pngs\Hub_Photo.png"/>
          <p:cNvPicPr>
            <a:picLocks noChangeAspect="1" noChangeArrowheads="1"/>
          </p:cNvPicPr>
          <p:nvPr/>
        </p:nvPicPr>
        <p:blipFill>
          <a:blip r:embed="rId2" cstate="print"/>
          <a:srcRect/>
          <a:stretch>
            <a:fillRect/>
          </a:stretch>
        </p:blipFill>
        <p:spPr bwMode="auto">
          <a:xfrm>
            <a:off x="1579418" y="1447800"/>
            <a:ext cx="5937663" cy="2929758"/>
          </a:xfrm>
          <a:prstGeom prst="rect">
            <a:avLst/>
          </a:prstGeom>
          <a:noFill/>
        </p:spPr>
      </p:pic>
    </p:spTree>
    <p:extLst>
      <p:ext uri="{BB962C8B-B14F-4D97-AF65-F5344CB8AC3E}">
        <p14:creationId xmlns:p14="http://schemas.microsoft.com/office/powerpoint/2010/main" val="115818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446213" y="1468344"/>
            <a:ext cx="12188825" cy="4386180"/>
          </a:xfrm>
          <a:prstGeom prst="rect">
            <a:avLst/>
          </a:prstGeom>
          <a:solidFill>
            <a:schemeClr val="tx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Segoe Light" pitchFamily="34" charset="0"/>
            </a:endParaRPr>
          </a:p>
        </p:txBody>
      </p:sp>
      <p:sp>
        <p:nvSpPr>
          <p:cNvPr id="4" name="Title 1"/>
          <p:cNvSpPr>
            <a:spLocks noGrp="1"/>
          </p:cNvSpPr>
          <p:nvPr>
            <p:ph type="ctrTitle"/>
          </p:nvPr>
        </p:nvSpPr>
        <p:spPr>
          <a:xfrm>
            <a:off x="457200" y="685800"/>
            <a:ext cx="7772400" cy="1371600"/>
          </a:xfrm>
        </p:spPr>
        <p:txBody>
          <a:bodyPr anchor="t">
            <a:normAutofit/>
          </a:bodyPr>
          <a:lstStyle/>
          <a:p>
            <a:pPr algn="r"/>
            <a:r>
              <a:rPr lang="en-US" sz="4000" dirty="0" smtClean="0">
                <a:solidFill>
                  <a:schemeClr val="bg1"/>
                </a:solidFill>
                <a:latin typeface="Segoe Light"/>
                <a:cs typeface="Segoe Light"/>
              </a:rPr>
              <a:t>Metro</a:t>
            </a:r>
            <a:endParaRPr lang="en-US" sz="4000" dirty="0">
              <a:solidFill>
                <a:schemeClr val="bg1"/>
              </a:solidFill>
              <a:latin typeface="Segoe Light"/>
              <a:cs typeface="Segoe Ligh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8454" y="1702054"/>
            <a:ext cx="2026667" cy="3886667"/>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4877" y="1702055"/>
            <a:ext cx="2026423" cy="3886199"/>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91300" y="1702054"/>
            <a:ext cx="2026667" cy="3886667"/>
          </a:xfrm>
          <a:prstGeom prst="rect">
            <a:avLst/>
          </a:prstGeom>
          <a:ln>
            <a:noFill/>
          </a:ln>
          <a:effectLst>
            <a:outerShdw blurRad="292100" dist="139700" dir="2700000" algn="tl" rotWithShape="0">
              <a:srgbClr val="333333">
                <a:alpha val="65000"/>
              </a:srgbClr>
            </a:outerShdw>
          </a:effectLst>
        </p:spPr>
      </p:pic>
      <p:pic>
        <p:nvPicPr>
          <p:cNvPr id="1030" name="Picture 6"/>
          <p:cNvPicPr>
            <a:picLocks noChangeAspect="1" noChangeArrowheads="1"/>
          </p:cNvPicPr>
          <p:nvPr/>
        </p:nvPicPr>
        <p:blipFill>
          <a:blip r:embed="rId6" cstate="print"/>
          <a:srcRect/>
          <a:stretch>
            <a:fillRect/>
          </a:stretch>
        </p:blipFill>
        <p:spPr bwMode="auto">
          <a:xfrm>
            <a:off x="495300" y="1697300"/>
            <a:ext cx="2029608" cy="3886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6200405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134</TotalTime>
  <Words>906</Words>
  <Application>Microsoft Office PowerPoint</Application>
  <PresentationFormat>On-screen Show (4:3)</PresentationFormat>
  <Paragraphs>193</Paragraphs>
  <Slides>43</Slides>
  <Notes>15</Notes>
  <HiddenSlides>0</HiddenSlides>
  <MMClips>3</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Theme2</vt:lpstr>
      <vt:lpstr>PowerPoint Presentation</vt:lpstr>
      <vt:lpstr>PowerPoint Presentation</vt:lpstr>
      <vt:lpstr>User Experience Best Practices  for Building Applications on Windows Phone 7</vt:lpstr>
      <vt:lpstr>PowerPoint Presentation</vt:lpstr>
      <vt:lpstr>A different kind of phone</vt:lpstr>
      <vt:lpstr>PowerPoint Presentation</vt:lpstr>
      <vt:lpstr>A different kind of phone</vt:lpstr>
      <vt:lpstr>Integrated experiences</vt:lpstr>
      <vt:lpstr>Metro</vt:lpstr>
      <vt:lpstr>PowerPoint Presentation</vt:lpstr>
      <vt:lpstr>PowerPoint Presentation</vt:lpstr>
      <vt:lpstr>PowerPoint Presentation</vt:lpstr>
      <vt:lpstr>First design, then code!</vt:lpstr>
      <vt:lpstr>Find your persona!</vt:lpstr>
      <vt:lpstr>PowerPoint Presentation</vt:lpstr>
      <vt:lpstr>Weather</vt:lpstr>
      <vt:lpstr>PowerPoint Presentation</vt:lpstr>
      <vt:lpstr>PowerPoint Presentation</vt:lpstr>
      <vt:lpstr>Hubs</vt:lpstr>
      <vt:lpstr>Sailing hub</vt:lpstr>
      <vt:lpstr>Personal Finances hub</vt:lpstr>
      <vt:lpstr>Pivots</vt:lpstr>
      <vt:lpstr>Pivots and panoramas</vt:lpstr>
      <vt:lpstr>DEMO TIME!</vt:lpstr>
      <vt:lpstr>Avoid common  panorama mistakes</vt:lpstr>
      <vt:lpstr>Correct panorama usage</vt:lpstr>
      <vt:lpstr>Not every app needs to have panorama or pivot!</vt:lpstr>
      <vt:lpstr>Keep in motion!</vt:lpstr>
      <vt:lpstr>DEMO TIME!</vt:lpstr>
      <vt:lpstr>Things to remember!</vt:lpstr>
      <vt:lpstr>Start Tile Design</vt:lpstr>
      <vt:lpstr>Live tiles on Start</vt:lpstr>
      <vt:lpstr>Buttons hidden under keyboard</vt:lpstr>
      <vt:lpstr>Create a splash screen</vt:lpstr>
      <vt:lpstr>Layout misalignment</vt:lpstr>
      <vt:lpstr>Design for theme color changes</vt:lpstr>
      <vt:lpstr>Design for touch</vt:lpstr>
      <vt:lpstr>Embedded web content  behaving as web browser content</vt:lpstr>
      <vt:lpstr>Misuse of common controls</vt:lpstr>
      <vt:lpstr>No home buttons</vt:lpstr>
      <vt:lpstr>Q&amp;A</vt:lpstr>
      <vt:lpstr>Silverlight Ninja Training</vt:lpstr>
      <vt:lpstr>THANKS!</vt:lpstr>
    </vt:vector>
  </TitlesOfParts>
  <Company>Co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Borislava  Paleva</dc:creator>
  <cp:lastModifiedBy>Daron Yondem</cp:lastModifiedBy>
  <cp:revision>28</cp:revision>
  <dcterms:created xsi:type="dcterms:W3CDTF">2011-03-13T15:16:30Z</dcterms:created>
  <dcterms:modified xsi:type="dcterms:W3CDTF">2011-03-31T04:44:51Z</dcterms:modified>
</cp:coreProperties>
</file>